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6858000" cx="12192000"/>
  <p:notesSz cx="6858000" cy="9144000"/>
  <p:embeddedFontLst>
    <p:embeddedFont>
      <p:font typeface="Gill Sans"/>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ihkfgewuV0Vn+nXK75ITMzM/+A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GillSans-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customschemas.google.com/relationships/presentationmetadata" Target="metadata"/><Relationship Id="rId23" Type="http://schemas.openxmlformats.org/officeDocument/2006/relationships/slide" Target="slides/slide19.xml"/><Relationship Id="rId67" Type="http://schemas.openxmlformats.org/officeDocument/2006/relationships/font" Target="fonts/GillSans-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28d6190e3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28d6190e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28d6190e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28d6190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28d6190e3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28d6190e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28d6190e3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128d6190e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28d6190e3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28d6190e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58"/>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58"/>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8"/>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18" name="Google Shape;18;p58"/>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8"/>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539F8A"/>
                </a:solidFill>
                <a:latin typeface="Gill Sans"/>
                <a:ea typeface="Gill Sans"/>
                <a:cs typeface="Gill Sans"/>
                <a:sym typeface="Gill Sans"/>
              </a:defRPr>
            </a:lvl1pPr>
            <a:lvl2pPr indent="0" lvl="1" marL="0" algn="r">
              <a:spcBef>
                <a:spcPts val="0"/>
              </a:spcBef>
              <a:buNone/>
              <a:defRPr b="0" i="0" sz="900" u="none" cap="none" strike="noStrike">
                <a:solidFill>
                  <a:srgbClr val="539F8A"/>
                </a:solidFill>
                <a:latin typeface="Gill Sans"/>
                <a:ea typeface="Gill Sans"/>
                <a:cs typeface="Gill Sans"/>
                <a:sym typeface="Gill Sans"/>
              </a:defRPr>
            </a:lvl2pPr>
            <a:lvl3pPr indent="0" lvl="2" marL="0" algn="r">
              <a:spcBef>
                <a:spcPts val="0"/>
              </a:spcBef>
              <a:buNone/>
              <a:defRPr b="0" i="0" sz="900" u="none" cap="none" strike="noStrike">
                <a:solidFill>
                  <a:srgbClr val="539F8A"/>
                </a:solidFill>
                <a:latin typeface="Gill Sans"/>
                <a:ea typeface="Gill Sans"/>
                <a:cs typeface="Gill Sans"/>
                <a:sym typeface="Gill Sans"/>
              </a:defRPr>
            </a:lvl3pPr>
            <a:lvl4pPr indent="0" lvl="3" marL="0" algn="r">
              <a:spcBef>
                <a:spcPts val="0"/>
              </a:spcBef>
              <a:buNone/>
              <a:defRPr b="0" i="0" sz="900" u="none" cap="none" strike="noStrike">
                <a:solidFill>
                  <a:srgbClr val="539F8A"/>
                </a:solidFill>
                <a:latin typeface="Gill Sans"/>
                <a:ea typeface="Gill Sans"/>
                <a:cs typeface="Gill Sans"/>
                <a:sym typeface="Gill Sans"/>
              </a:defRPr>
            </a:lvl4pPr>
            <a:lvl5pPr indent="0" lvl="4" marL="0" algn="r">
              <a:spcBef>
                <a:spcPts val="0"/>
              </a:spcBef>
              <a:buNone/>
              <a:defRPr b="0" i="0" sz="900" u="none" cap="none" strike="noStrike">
                <a:solidFill>
                  <a:srgbClr val="539F8A"/>
                </a:solidFill>
                <a:latin typeface="Gill Sans"/>
                <a:ea typeface="Gill Sans"/>
                <a:cs typeface="Gill Sans"/>
                <a:sym typeface="Gill Sans"/>
              </a:defRPr>
            </a:lvl5pPr>
            <a:lvl6pPr indent="0" lvl="5" marL="0" algn="r">
              <a:spcBef>
                <a:spcPts val="0"/>
              </a:spcBef>
              <a:buNone/>
              <a:defRPr b="0" i="0" sz="900" u="none" cap="none" strike="noStrike">
                <a:solidFill>
                  <a:srgbClr val="539F8A"/>
                </a:solidFill>
                <a:latin typeface="Gill Sans"/>
                <a:ea typeface="Gill Sans"/>
                <a:cs typeface="Gill Sans"/>
                <a:sym typeface="Gill Sans"/>
              </a:defRPr>
            </a:lvl6pPr>
            <a:lvl7pPr indent="0" lvl="6" marL="0" algn="r">
              <a:spcBef>
                <a:spcPts val="0"/>
              </a:spcBef>
              <a:buNone/>
              <a:defRPr b="0" i="0" sz="900" u="none" cap="none" strike="noStrike">
                <a:solidFill>
                  <a:srgbClr val="539F8A"/>
                </a:solidFill>
                <a:latin typeface="Gill Sans"/>
                <a:ea typeface="Gill Sans"/>
                <a:cs typeface="Gill Sans"/>
                <a:sym typeface="Gill Sans"/>
              </a:defRPr>
            </a:lvl7pPr>
            <a:lvl8pPr indent="0" lvl="7" marL="0" algn="r">
              <a:spcBef>
                <a:spcPts val="0"/>
              </a:spcBef>
              <a:buNone/>
              <a:defRPr b="0" i="0" sz="900" u="none" cap="none" strike="noStrike">
                <a:solidFill>
                  <a:srgbClr val="539F8A"/>
                </a:solidFill>
                <a:latin typeface="Gill Sans"/>
                <a:ea typeface="Gill Sans"/>
                <a:cs typeface="Gill Sans"/>
                <a:sym typeface="Gill Sans"/>
              </a:defRPr>
            </a:lvl8pPr>
            <a:lvl9pPr indent="0" lvl="8" marL="0" algn="r">
              <a:spcBef>
                <a:spcPts val="0"/>
              </a:spcBef>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67"/>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7"/>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2" name="Google Shape;82;p6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68"/>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8"/>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8"/>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68"/>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68"/>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8"/>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539F8A"/>
                </a:solidFill>
                <a:latin typeface="Gill Sans"/>
                <a:ea typeface="Gill Sans"/>
                <a:cs typeface="Gill Sans"/>
                <a:sym typeface="Gill Sans"/>
              </a:defRPr>
            </a:lvl1pPr>
            <a:lvl2pPr indent="0" lvl="1" marL="0" algn="r">
              <a:spcBef>
                <a:spcPts val="0"/>
              </a:spcBef>
              <a:buNone/>
              <a:defRPr b="0" i="0" sz="900" u="none" cap="none" strike="noStrike">
                <a:solidFill>
                  <a:srgbClr val="539F8A"/>
                </a:solidFill>
                <a:latin typeface="Gill Sans"/>
                <a:ea typeface="Gill Sans"/>
                <a:cs typeface="Gill Sans"/>
                <a:sym typeface="Gill Sans"/>
              </a:defRPr>
            </a:lvl2pPr>
            <a:lvl3pPr indent="0" lvl="2" marL="0" algn="r">
              <a:spcBef>
                <a:spcPts val="0"/>
              </a:spcBef>
              <a:buNone/>
              <a:defRPr b="0" i="0" sz="900" u="none" cap="none" strike="noStrike">
                <a:solidFill>
                  <a:srgbClr val="539F8A"/>
                </a:solidFill>
                <a:latin typeface="Gill Sans"/>
                <a:ea typeface="Gill Sans"/>
                <a:cs typeface="Gill Sans"/>
                <a:sym typeface="Gill Sans"/>
              </a:defRPr>
            </a:lvl3pPr>
            <a:lvl4pPr indent="0" lvl="3" marL="0" algn="r">
              <a:spcBef>
                <a:spcPts val="0"/>
              </a:spcBef>
              <a:buNone/>
              <a:defRPr b="0" i="0" sz="900" u="none" cap="none" strike="noStrike">
                <a:solidFill>
                  <a:srgbClr val="539F8A"/>
                </a:solidFill>
                <a:latin typeface="Gill Sans"/>
                <a:ea typeface="Gill Sans"/>
                <a:cs typeface="Gill Sans"/>
                <a:sym typeface="Gill Sans"/>
              </a:defRPr>
            </a:lvl4pPr>
            <a:lvl5pPr indent="0" lvl="4" marL="0" algn="r">
              <a:spcBef>
                <a:spcPts val="0"/>
              </a:spcBef>
              <a:buNone/>
              <a:defRPr b="0" i="0" sz="900" u="none" cap="none" strike="noStrike">
                <a:solidFill>
                  <a:srgbClr val="539F8A"/>
                </a:solidFill>
                <a:latin typeface="Gill Sans"/>
                <a:ea typeface="Gill Sans"/>
                <a:cs typeface="Gill Sans"/>
                <a:sym typeface="Gill Sans"/>
              </a:defRPr>
            </a:lvl5pPr>
            <a:lvl6pPr indent="0" lvl="5" marL="0" algn="r">
              <a:spcBef>
                <a:spcPts val="0"/>
              </a:spcBef>
              <a:buNone/>
              <a:defRPr b="0" i="0" sz="900" u="none" cap="none" strike="noStrike">
                <a:solidFill>
                  <a:srgbClr val="539F8A"/>
                </a:solidFill>
                <a:latin typeface="Gill Sans"/>
                <a:ea typeface="Gill Sans"/>
                <a:cs typeface="Gill Sans"/>
                <a:sym typeface="Gill Sans"/>
              </a:defRPr>
            </a:lvl6pPr>
            <a:lvl7pPr indent="0" lvl="6" marL="0" algn="r">
              <a:spcBef>
                <a:spcPts val="0"/>
              </a:spcBef>
              <a:buNone/>
              <a:defRPr b="0" i="0" sz="900" u="none" cap="none" strike="noStrike">
                <a:solidFill>
                  <a:srgbClr val="539F8A"/>
                </a:solidFill>
                <a:latin typeface="Gill Sans"/>
                <a:ea typeface="Gill Sans"/>
                <a:cs typeface="Gill Sans"/>
                <a:sym typeface="Gill Sans"/>
              </a:defRPr>
            </a:lvl7pPr>
            <a:lvl8pPr indent="0" lvl="7" marL="0" algn="r">
              <a:spcBef>
                <a:spcPts val="0"/>
              </a:spcBef>
              <a:buNone/>
              <a:defRPr b="0" i="0" sz="900" u="none" cap="none" strike="noStrike">
                <a:solidFill>
                  <a:srgbClr val="539F8A"/>
                </a:solidFill>
                <a:latin typeface="Gill Sans"/>
                <a:ea typeface="Gill Sans"/>
                <a:cs typeface="Gill Sans"/>
                <a:sym typeface="Gill Sans"/>
              </a:defRPr>
            </a:lvl8pPr>
            <a:lvl9pPr indent="0" lvl="8" marL="0" algn="r">
              <a:spcBef>
                <a:spcPts val="0"/>
              </a:spcBef>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9"/>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5" name="Google Shape;25;p5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9"/>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6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1"/>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1"/>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1"/>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36" name="Google Shape;36;p6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539F8A"/>
                </a:solidFill>
                <a:latin typeface="Gill Sans"/>
                <a:ea typeface="Gill Sans"/>
                <a:cs typeface="Gill Sans"/>
                <a:sym typeface="Gill Sans"/>
              </a:defRPr>
            </a:lvl1pPr>
            <a:lvl2pPr indent="0" lvl="1" marL="0" algn="r">
              <a:spcBef>
                <a:spcPts val="0"/>
              </a:spcBef>
              <a:buNone/>
              <a:defRPr b="0" i="0" sz="900" u="none" cap="none" strike="noStrike">
                <a:solidFill>
                  <a:srgbClr val="539F8A"/>
                </a:solidFill>
                <a:latin typeface="Gill Sans"/>
                <a:ea typeface="Gill Sans"/>
                <a:cs typeface="Gill Sans"/>
                <a:sym typeface="Gill Sans"/>
              </a:defRPr>
            </a:lvl2pPr>
            <a:lvl3pPr indent="0" lvl="2" marL="0" algn="r">
              <a:spcBef>
                <a:spcPts val="0"/>
              </a:spcBef>
              <a:buNone/>
              <a:defRPr b="0" i="0" sz="900" u="none" cap="none" strike="noStrike">
                <a:solidFill>
                  <a:srgbClr val="539F8A"/>
                </a:solidFill>
                <a:latin typeface="Gill Sans"/>
                <a:ea typeface="Gill Sans"/>
                <a:cs typeface="Gill Sans"/>
                <a:sym typeface="Gill Sans"/>
              </a:defRPr>
            </a:lvl3pPr>
            <a:lvl4pPr indent="0" lvl="3" marL="0" algn="r">
              <a:spcBef>
                <a:spcPts val="0"/>
              </a:spcBef>
              <a:buNone/>
              <a:defRPr b="0" i="0" sz="900" u="none" cap="none" strike="noStrike">
                <a:solidFill>
                  <a:srgbClr val="539F8A"/>
                </a:solidFill>
                <a:latin typeface="Gill Sans"/>
                <a:ea typeface="Gill Sans"/>
                <a:cs typeface="Gill Sans"/>
                <a:sym typeface="Gill Sans"/>
              </a:defRPr>
            </a:lvl4pPr>
            <a:lvl5pPr indent="0" lvl="4" marL="0" algn="r">
              <a:spcBef>
                <a:spcPts val="0"/>
              </a:spcBef>
              <a:buNone/>
              <a:defRPr b="0" i="0" sz="900" u="none" cap="none" strike="noStrike">
                <a:solidFill>
                  <a:srgbClr val="539F8A"/>
                </a:solidFill>
                <a:latin typeface="Gill Sans"/>
                <a:ea typeface="Gill Sans"/>
                <a:cs typeface="Gill Sans"/>
                <a:sym typeface="Gill Sans"/>
              </a:defRPr>
            </a:lvl5pPr>
            <a:lvl6pPr indent="0" lvl="5" marL="0" algn="r">
              <a:spcBef>
                <a:spcPts val="0"/>
              </a:spcBef>
              <a:buNone/>
              <a:defRPr b="0" i="0" sz="900" u="none" cap="none" strike="noStrike">
                <a:solidFill>
                  <a:srgbClr val="539F8A"/>
                </a:solidFill>
                <a:latin typeface="Gill Sans"/>
                <a:ea typeface="Gill Sans"/>
                <a:cs typeface="Gill Sans"/>
                <a:sym typeface="Gill Sans"/>
              </a:defRPr>
            </a:lvl6pPr>
            <a:lvl7pPr indent="0" lvl="6" marL="0" algn="r">
              <a:spcBef>
                <a:spcPts val="0"/>
              </a:spcBef>
              <a:buNone/>
              <a:defRPr b="0" i="0" sz="900" u="none" cap="none" strike="noStrike">
                <a:solidFill>
                  <a:srgbClr val="539F8A"/>
                </a:solidFill>
                <a:latin typeface="Gill Sans"/>
                <a:ea typeface="Gill Sans"/>
                <a:cs typeface="Gill Sans"/>
                <a:sym typeface="Gill Sans"/>
              </a:defRPr>
            </a:lvl7pPr>
            <a:lvl8pPr indent="0" lvl="7" marL="0" algn="r">
              <a:spcBef>
                <a:spcPts val="0"/>
              </a:spcBef>
              <a:buNone/>
              <a:defRPr b="0" i="0" sz="900" u="none" cap="none" strike="noStrike">
                <a:solidFill>
                  <a:srgbClr val="539F8A"/>
                </a:solidFill>
                <a:latin typeface="Gill Sans"/>
                <a:ea typeface="Gill Sans"/>
                <a:cs typeface="Gill Sans"/>
                <a:sym typeface="Gill Sans"/>
              </a:defRPr>
            </a:lvl8pPr>
            <a:lvl9pPr indent="0" lvl="8" marL="0" algn="r">
              <a:spcBef>
                <a:spcPts val="0"/>
              </a:spcBef>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62"/>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2"/>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2"/>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3" name="Google Shape;43;p62"/>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4" name="Google Shape;44;p6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63"/>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3"/>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1" name="Google Shape;51;p63"/>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63"/>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3" name="Google Shape;53;p63"/>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4" name="Google Shape;54;p6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4"/>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4"/>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65"/>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5"/>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539F8A"/>
              </a:buClr>
              <a:buSzPts val="2000"/>
              <a:buFont typeface="Gill Sans"/>
              <a:buNone/>
              <a:defRPr b="0" sz="2000">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5"/>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67" name="Google Shape;67;p65"/>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68" name="Google Shape;68;p6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539F8A"/>
                </a:solidFill>
                <a:latin typeface="Gill Sans"/>
                <a:ea typeface="Gill Sans"/>
                <a:cs typeface="Gill Sans"/>
                <a:sym typeface="Gill Sans"/>
              </a:defRPr>
            </a:lvl1pPr>
            <a:lvl2pPr indent="0" lvl="1" marL="0" algn="r">
              <a:spcBef>
                <a:spcPts val="0"/>
              </a:spcBef>
              <a:buNone/>
              <a:defRPr b="0" i="0" sz="900" u="none" cap="none" strike="noStrike">
                <a:solidFill>
                  <a:srgbClr val="539F8A"/>
                </a:solidFill>
                <a:latin typeface="Gill Sans"/>
                <a:ea typeface="Gill Sans"/>
                <a:cs typeface="Gill Sans"/>
                <a:sym typeface="Gill Sans"/>
              </a:defRPr>
            </a:lvl2pPr>
            <a:lvl3pPr indent="0" lvl="2" marL="0" algn="r">
              <a:spcBef>
                <a:spcPts val="0"/>
              </a:spcBef>
              <a:buNone/>
              <a:defRPr b="0" i="0" sz="900" u="none" cap="none" strike="noStrike">
                <a:solidFill>
                  <a:srgbClr val="539F8A"/>
                </a:solidFill>
                <a:latin typeface="Gill Sans"/>
                <a:ea typeface="Gill Sans"/>
                <a:cs typeface="Gill Sans"/>
                <a:sym typeface="Gill Sans"/>
              </a:defRPr>
            </a:lvl3pPr>
            <a:lvl4pPr indent="0" lvl="3" marL="0" algn="r">
              <a:spcBef>
                <a:spcPts val="0"/>
              </a:spcBef>
              <a:buNone/>
              <a:defRPr b="0" i="0" sz="900" u="none" cap="none" strike="noStrike">
                <a:solidFill>
                  <a:srgbClr val="539F8A"/>
                </a:solidFill>
                <a:latin typeface="Gill Sans"/>
                <a:ea typeface="Gill Sans"/>
                <a:cs typeface="Gill Sans"/>
                <a:sym typeface="Gill Sans"/>
              </a:defRPr>
            </a:lvl4pPr>
            <a:lvl5pPr indent="0" lvl="4" marL="0" algn="r">
              <a:spcBef>
                <a:spcPts val="0"/>
              </a:spcBef>
              <a:buNone/>
              <a:defRPr b="0" i="0" sz="900" u="none" cap="none" strike="noStrike">
                <a:solidFill>
                  <a:srgbClr val="539F8A"/>
                </a:solidFill>
                <a:latin typeface="Gill Sans"/>
                <a:ea typeface="Gill Sans"/>
                <a:cs typeface="Gill Sans"/>
                <a:sym typeface="Gill Sans"/>
              </a:defRPr>
            </a:lvl5pPr>
            <a:lvl6pPr indent="0" lvl="5" marL="0" algn="r">
              <a:spcBef>
                <a:spcPts val="0"/>
              </a:spcBef>
              <a:buNone/>
              <a:defRPr b="0" i="0" sz="900" u="none" cap="none" strike="noStrike">
                <a:solidFill>
                  <a:srgbClr val="539F8A"/>
                </a:solidFill>
                <a:latin typeface="Gill Sans"/>
                <a:ea typeface="Gill Sans"/>
                <a:cs typeface="Gill Sans"/>
                <a:sym typeface="Gill Sans"/>
              </a:defRPr>
            </a:lvl6pPr>
            <a:lvl7pPr indent="0" lvl="6" marL="0" algn="r">
              <a:spcBef>
                <a:spcPts val="0"/>
              </a:spcBef>
              <a:buNone/>
              <a:defRPr b="0" i="0" sz="900" u="none" cap="none" strike="noStrike">
                <a:solidFill>
                  <a:srgbClr val="539F8A"/>
                </a:solidFill>
                <a:latin typeface="Gill Sans"/>
                <a:ea typeface="Gill Sans"/>
                <a:cs typeface="Gill Sans"/>
                <a:sym typeface="Gill Sans"/>
              </a:defRPr>
            </a:lvl7pPr>
            <a:lvl8pPr indent="0" lvl="7" marL="0" algn="r">
              <a:spcBef>
                <a:spcPts val="0"/>
              </a:spcBef>
              <a:buNone/>
              <a:defRPr b="0" i="0" sz="900" u="none" cap="none" strike="noStrike">
                <a:solidFill>
                  <a:srgbClr val="539F8A"/>
                </a:solidFill>
                <a:latin typeface="Gill Sans"/>
                <a:ea typeface="Gill Sans"/>
                <a:cs typeface="Gill Sans"/>
                <a:sym typeface="Gill Sans"/>
              </a:defRPr>
            </a:lvl8pPr>
            <a:lvl9pPr indent="0" lvl="8" marL="0" algn="r">
              <a:spcBef>
                <a:spcPts val="0"/>
              </a:spcBef>
              <a:buNone/>
              <a:defRPr b="0" i="0" sz="900" u="none" cap="none" strike="noStrike">
                <a:solidFill>
                  <a:srgbClr val="539F8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66"/>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6"/>
          <p:cNvSpPr/>
          <p:nvPr>
            <p:ph idx="2" type="pic"/>
          </p:nvPr>
        </p:nvSpPr>
        <p:spPr>
          <a:xfrm>
            <a:off x="447817" y="599725"/>
            <a:ext cx="11290859" cy="3557252"/>
          </a:xfrm>
          <a:prstGeom prst="rect">
            <a:avLst/>
          </a:prstGeom>
          <a:noFill/>
          <a:ln>
            <a:noFill/>
          </a:ln>
        </p:spPr>
      </p:sp>
      <p:sp>
        <p:nvSpPr>
          <p:cNvPr id="74" name="Google Shape;74;p66"/>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5" name="Google Shape;75;p6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57"/>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8" name="Google Shape;8;p5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9" name="Google Shape;9;p5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 name="Google Shape;10;p5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57"/>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5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57"/>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10.png"/><Relationship Id="rId6"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599216" y="1232781"/>
            <a:ext cx="10993500" cy="1969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accent1"/>
              </a:buClr>
              <a:buSzPct val="95575"/>
              <a:buFont typeface="Gill Sans"/>
              <a:buNone/>
            </a:pPr>
            <a:r>
              <a:rPr b="1" lang="en-US" sz="5022"/>
              <a:t>EMERGENCE OF BANGLADESH</a:t>
            </a:r>
            <a:br>
              <a:rPr b="1" lang="en-US" sz="4800"/>
            </a:br>
            <a:r>
              <a:rPr b="1" lang="en-US"/>
              <a:t>BRITISH INDIA (1911-1947): </a:t>
            </a:r>
            <a:br>
              <a:rPr b="1" lang="en-US"/>
            </a:br>
            <a:r>
              <a:rPr b="1" lang="en-US" sz="2266">
                <a:solidFill>
                  <a:schemeClr val="accent2"/>
                </a:solidFill>
              </a:rPr>
              <a:t>NATIONALIST MOVEMENTS AND </a:t>
            </a:r>
            <a:br>
              <a:rPr b="1" lang="en-US" sz="2266">
                <a:solidFill>
                  <a:schemeClr val="accent2"/>
                </a:solidFill>
              </a:rPr>
            </a:br>
            <a:r>
              <a:rPr b="1" lang="en-US" sz="2266">
                <a:solidFill>
                  <a:schemeClr val="accent2"/>
                </a:solidFill>
              </a:rPr>
              <a:t>ROAD TO PARTITION</a:t>
            </a:r>
            <a:endParaRPr b="1" sz="2266">
              <a:solidFill>
                <a:schemeClr val="accent2"/>
              </a:solidFill>
            </a:endParaRPr>
          </a:p>
          <a:p>
            <a:pPr indent="0" lvl="0" marL="0" rtl="0" algn="l">
              <a:spcBef>
                <a:spcPts val="0"/>
              </a:spcBef>
              <a:spcAft>
                <a:spcPts val="0"/>
              </a:spcAft>
              <a:buClr>
                <a:schemeClr val="accent1"/>
              </a:buClr>
              <a:buSzPct val="100000"/>
              <a:buFont typeface="Gill Sans"/>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1" name="Shape 171"/>
        <p:cNvGrpSpPr/>
        <p:nvPr/>
      </p:nvGrpSpPr>
      <p:grpSpPr>
        <a:xfrm>
          <a:off x="0" y="0"/>
          <a:ext cx="0" cy="0"/>
          <a:chOff x="0" y="0"/>
          <a:chExt cx="0" cy="0"/>
        </a:xfrm>
      </p:grpSpPr>
      <p:sp>
        <p:nvSpPr>
          <p:cNvPr id="172" name="Google Shape;172;g3128d6190e3_0_23"/>
          <p:cNvSpPr txBox="1"/>
          <p:nvPr>
            <p:ph idx="4294967295" type="ctrTitle"/>
          </p:nvPr>
        </p:nvSpPr>
        <p:spPr>
          <a:xfrm>
            <a:off x="501925" y="900425"/>
            <a:ext cx="11799600" cy="3727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100">
                <a:solidFill>
                  <a:schemeClr val="lt1"/>
                </a:solidFill>
              </a:rPr>
              <a:t>FAILURE OF SATYAGRAHA-KHILAFAT TO THE START OF THE SECOND WORLD WAR</a:t>
            </a:r>
            <a:r>
              <a:rPr lang="en-US" sz="4100"/>
              <a:t>, </a:t>
            </a:r>
            <a:endParaRPr sz="4100"/>
          </a:p>
          <a:p>
            <a:pPr indent="0" lvl="0" marL="0" rtl="0" algn="l">
              <a:spcBef>
                <a:spcPts val="0"/>
              </a:spcBef>
              <a:spcAft>
                <a:spcPts val="0"/>
              </a:spcAft>
              <a:buNone/>
            </a:pPr>
            <a:r>
              <a:t/>
            </a:r>
            <a:endParaRPr sz="3000"/>
          </a:p>
        </p:txBody>
      </p:sp>
      <p:sp>
        <p:nvSpPr>
          <p:cNvPr id="173" name="Google Shape;173;g3128d6190e3_0_23"/>
          <p:cNvSpPr txBox="1"/>
          <p:nvPr/>
        </p:nvSpPr>
        <p:spPr>
          <a:xfrm>
            <a:off x="1197825" y="4519075"/>
            <a:ext cx="6511800" cy="198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Gandhi’s Leadership </a:t>
            </a:r>
            <a:endParaRPr sz="1800">
              <a:solidFill>
                <a:schemeClr val="dk2"/>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txBox="1"/>
          <p:nvPr>
            <p:ph type="title"/>
          </p:nvPr>
        </p:nvSpPr>
        <p:spPr>
          <a:xfrm>
            <a:off x="581242" y="442906"/>
            <a:ext cx="11029500" cy="1477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SATYAGRAHA-KHILAFAT MOVEMENT OF GANDHI (1/2)</a:t>
            </a:r>
            <a:endParaRPr/>
          </a:p>
        </p:txBody>
      </p:sp>
      <p:sp>
        <p:nvSpPr>
          <p:cNvPr id="179" name="Google Shape;179;p9"/>
          <p:cNvSpPr txBox="1"/>
          <p:nvPr>
            <p:ph idx="1" type="body"/>
          </p:nvPr>
        </p:nvSpPr>
        <p:spPr>
          <a:xfrm>
            <a:off x="581250" y="2506675"/>
            <a:ext cx="6650700" cy="3678300"/>
          </a:xfrm>
          <a:prstGeom prst="rect">
            <a:avLst/>
          </a:prstGeom>
          <a:noFill/>
          <a:ln>
            <a:noFill/>
          </a:ln>
        </p:spPr>
        <p:txBody>
          <a:bodyPr anchorCtr="0" anchor="ctr" bIns="45700" lIns="91425" spcFirstLastPara="1" rIns="91425" wrap="square" tIns="45700">
            <a:noAutofit/>
          </a:bodyPr>
          <a:lstStyle/>
          <a:p>
            <a:pPr indent="-330200" lvl="0" marL="285750" rtl="0" algn="l">
              <a:spcBef>
                <a:spcPts val="0"/>
              </a:spcBef>
              <a:spcAft>
                <a:spcPts val="0"/>
              </a:spcAft>
              <a:buClr>
                <a:srgbClr val="D16349"/>
              </a:buClr>
              <a:buSzPts val="1890"/>
              <a:buFont typeface="Gill Sans"/>
              <a:buChar char="⮚"/>
            </a:pPr>
            <a:r>
              <a:rPr b="1" lang="en-US" sz="2100">
                <a:solidFill>
                  <a:srgbClr val="646B86"/>
                </a:solidFill>
              </a:rPr>
              <a:t>The legend of Mohandas Karamchand Gandhi, the ‘great-souled’ one or the </a:t>
            </a:r>
            <a:r>
              <a:rPr b="1" i="1" lang="en-US" sz="2100">
                <a:solidFill>
                  <a:srgbClr val="646B86"/>
                </a:solidFill>
              </a:rPr>
              <a:t>Mahatma </a:t>
            </a:r>
            <a:r>
              <a:rPr b="1" lang="en-US" sz="2100">
                <a:solidFill>
                  <a:srgbClr val="646B86"/>
                </a:solidFill>
              </a:rPr>
              <a:t>to his followers and admirers </a:t>
            </a:r>
            <a:endParaRPr b="1" sz="2300">
              <a:solidFill>
                <a:srgbClr val="646B86"/>
              </a:solidFill>
            </a:endParaRPr>
          </a:p>
          <a:p>
            <a:pPr indent="-330200" lvl="0" marL="285750" rtl="0" algn="l">
              <a:spcBef>
                <a:spcPts val="280"/>
              </a:spcBef>
              <a:spcAft>
                <a:spcPts val="0"/>
              </a:spcAft>
              <a:buClr>
                <a:srgbClr val="D16349"/>
              </a:buClr>
              <a:buSzPts val="1890"/>
              <a:buFont typeface="Gill Sans"/>
              <a:buChar char="⮚"/>
            </a:pPr>
            <a:r>
              <a:rPr b="1" lang="en-US" sz="2100">
                <a:solidFill>
                  <a:srgbClr val="646B86"/>
                </a:solidFill>
              </a:rPr>
              <a:t>From the Gujarat region</a:t>
            </a:r>
            <a:endParaRPr b="1" sz="2300">
              <a:solidFill>
                <a:srgbClr val="646B86"/>
              </a:solidFill>
            </a:endParaRPr>
          </a:p>
          <a:p>
            <a:pPr indent="-330200" lvl="0" marL="285750" rtl="0" algn="l">
              <a:spcBef>
                <a:spcPts val="280"/>
              </a:spcBef>
              <a:spcAft>
                <a:spcPts val="0"/>
              </a:spcAft>
              <a:buClr>
                <a:srgbClr val="D16349"/>
              </a:buClr>
              <a:buSzPts val="1890"/>
              <a:buFont typeface="Gill Sans"/>
              <a:buChar char="⮚"/>
            </a:pPr>
            <a:r>
              <a:rPr b="1" lang="en-US" sz="2100">
                <a:solidFill>
                  <a:srgbClr val="646B86"/>
                </a:solidFill>
              </a:rPr>
              <a:t>Brief career in law</a:t>
            </a:r>
            <a:endParaRPr b="1" sz="2300">
              <a:solidFill>
                <a:srgbClr val="646B86"/>
              </a:solidFill>
            </a:endParaRPr>
          </a:p>
          <a:p>
            <a:pPr indent="-330200" lvl="0" marL="285750" rtl="0" algn="l">
              <a:spcBef>
                <a:spcPts val="280"/>
              </a:spcBef>
              <a:spcAft>
                <a:spcPts val="0"/>
              </a:spcAft>
              <a:buClr>
                <a:srgbClr val="D16349"/>
              </a:buClr>
              <a:buSzPts val="1890"/>
              <a:buFont typeface="Gill Sans"/>
              <a:buChar char="⮚"/>
            </a:pPr>
            <a:r>
              <a:rPr b="1" lang="en-US" sz="2100">
                <a:solidFill>
                  <a:srgbClr val="646B86"/>
                </a:solidFill>
              </a:rPr>
              <a:t>Awakened to injustice in British occupied Southern Africa</a:t>
            </a:r>
            <a:endParaRPr b="1" sz="2300">
              <a:solidFill>
                <a:srgbClr val="646B86"/>
              </a:solidFill>
            </a:endParaRPr>
          </a:p>
          <a:p>
            <a:pPr indent="-330200" lvl="0" marL="285750" rtl="0" algn="l">
              <a:spcBef>
                <a:spcPts val="280"/>
              </a:spcBef>
              <a:spcAft>
                <a:spcPts val="0"/>
              </a:spcAft>
              <a:buClr>
                <a:srgbClr val="D16349"/>
              </a:buClr>
              <a:buSzPts val="1890"/>
              <a:buFont typeface="Gill Sans"/>
              <a:buChar char="⮚"/>
            </a:pPr>
            <a:r>
              <a:rPr b="1" lang="en-US" sz="2100">
                <a:solidFill>
                  <a:srgbClr val="646B86"/>
                </a:solidFill>
              </a:rPr>
              <a:t>Fashions the tactic of ‘Satyagraha’ or ‘Struggle In Truth’ as a disobedience method</a:t>
            </a:r>
            <a:endParaRPr b="1" sz="2300">
              <a:solidFill>
                <a:srgbClr val="646B86"/>
              </a:solidFill>
            </a:endParaRPr>
          </a:p>
          <a:p>
            <a:pPr indent="-330200" lvl="0" marL="285750" rtl="0" algn="l">
              <a:spcBef>
                <a:spcPts val="280"/>
              </a:spcBef>
              <a:spcAft>
                <a:spcPts val="0"/>
              </a:spcAft>
              <a:buClr>
                <a:srgbClr val="D16349"/>
              </a:buClr>
              <a:buSzPts val="1890"/>
              <a:buFont typeface="Gill Sans"/>
              <a:buChar char="⮚"/>
            </a:pPr>
            <a:r>
              <a:rPr b="1" lang="en-US" sz="2100">
                <a:solidFill>
                  <a:srgbClr val="646B86"/>
                </a:solidFill>
              </a:rPr>
              <a:t>Returns to the subcontinent after the start of the first world war and is given the leadership position of congress in 1920 after its failures to force concessions from the </a:t>
            </a:r>
            <a:r>
              <a:rPr b="1" i="1" lang="en-US" sz="2100">
                <a:solidFill>
                  <a:srgbClr val="646B86"/>
                </a:solidFill>
              </a:rPr>
              <a:t>Raj </a:t>
            </a:r>
            <a:endParaRPr b="1" sz="2500"/>
          </a:p>
        </p:txBody>
      </p:sp>
      <p:pic>
        <p:nvPicPr>
          <p:cNvPr id="180" name="Google Shape;180;p9"/>
          <p:cNvPicPr preferRelativeResize="0"/>
          <p:nvPr/>
        </p:nvPicPr>
        <p:blipFill>
          <a:blip r:embed="rId3">
            <a:alphaModFix/>
          </a:blip>
          <a:stretch>
            <a:fillRect/>
          </a:stretch>
        </p:blipFill>
        <p:spPr>
          <a:xfrm>
            <a:off x="7700800" y="1668276"/>
            <a:ext cx="3415474" cy="4997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ph type="title"/>
          </p:nvPr>
        </p:nvSpPr>
        <p:spPr>
          <a:xfrm>
            <a:off x="581192" y="8525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SATYAGRAHA-KHILAFAT MOVEMENT OF GANDHI (2/2)</a:t>
            </a:r>
            <a:endParaRPr/>
          </a:p>
          <a:p>
            <a:pPr indent="0" lvl="0" marL="0" rtl="0" algn="l">
              <a:spcBef>
                <a:spcPts val="0"/>
              </a:spcBef>
              <a:spcAft>
                <a:spcPts val="0"/>
              </a:spcAft>
              <a:buClr>
                <a:schemeClr val="lt1"/>
              </a:buClr>
              <a:buSzPts val="2800"/>
              <a:buFont typeface="Gill Sans"/>
              <a:buNone/>
            </a:pPr>
            <a:r>
              <a:t/>
            </a:r>
            <a:endParaRPr/>
          </a:p>
        </p:txBody>
      </p:sp>
      <p:sp>
        <p:nvSpPr>
          <p:cNvPr id="186" name="Google Shape;186;p10"/>
          <p:cNvSpPr txBox="1"/>
          <p:nvPr>
            <p:ph idx="1" type="body"/>
          </p:nvPr>
        </p:nvSpPr>
        <p:spPr>
          <a:xfrm>
            <a:off x="934150" y="2230675"/>
            <a:ext cx="6476400" cy="3678300"/>
          </a:xfrm>
          <a:prstGeom prst="rect">
            <a:avLst/>
          </a:prstGeom>
          <a:noFill/>
          <a:ln>
            <a:noFill/>
          </a:ln>
        </p:spPr>
        <p:txBody>
          <a:bodyPr anchorCtr="0" anchor="ctr" bIns="45700" lIns="91425" spcFirstLastPara="1" rIns="91425" wrap="square" tIns="45700">
            <a:normAutofit/>
          </a:bodyPr>
          <a:lstStyle/>
          <a:p>
            <a:pPr indent="-349250" lvl="0" marL="285750" rtl="0" algn="l">
              <a:spcBef>
                <a:spcPts val="0"/>
              </a:spcBef>
              <a:spcAft>
                <a:spcPts val="0"/>
              </a:spcAft>
              <a:buClr>
                <a:srgbClr val="D16349"/>
              </a:buClr>
              <a:buSzPts val="2190"/>
              <a:buFont typeface="Gill Sans"/>
              <a:buChar char="⮚"/>
            </a:pPr>
            <a:r>
              <a:rPr b="1" lang="en-US" sz="2400">
                <a:solidFill>
                  <a:srgbClr val="646B86"/>
                </a:solidFill>
              </a:rPr>
              <a:t>Gandhi leads three movements; Satyagraha-Khilafat (1921-1922), The Salt Tax Satyagraha (1930) and The Quit India Movement of 1942</a:t>
            </a:r>
            <a:endParaRPr b="1" sz="2400">
              <a:solidFill>
                <a:srgbClr val="646B86"/>
              </a:solidFill>
            </a:endParaRPr>
          </a:p>
          <a:p>
            <a:pPr indent="-349250" lvl="0" marL="285750" rtl="0" algn="l">
              <a:spcBef>
                <a:spcPts val="280"/>
              </a:spcBef>
              <a:spcAft>
                <a:spcPts val="0"/>
              </a:spcAft>
              <a:buClr>
                <a:srgbClr val="D16349"/>
              </a:buClr>
              <a:buSzPts val="2190"/>
              <a:buFont typeface="Gill Sans"/>
              <a:buChar char="⮚"/>
            </a:pPr>
            <a:r>
              <a:rPr b="1" lang="en-US" sz="2400">
                <a:solidFill>
                  <a:srgbClr val="646B86"/>
                </a:solidFill>
              </a:rPr>
              <a:t>Combines ‘self-suffering’ with strict non-violent civil disobedience </a:t>
            </a:r>
            <a:endParaRPr b="1" sz="2400">
              <a:solidFill>
                <a:srgbClr val="646B86"/>
              </a:solidFill>
            </a:endParaRPr>
          </a:p>
          <a:p>
            <a:pPr indent="-349250" lvl="0" marL="285750" rtl="0" algn="l">
              <a:spcBef>
                <a:spcPts val="280"/>
              </a:spcBef>
              <a:spcAft>
                <a:spcPts val="0"/>
              </a:spcAft>
              <a:buClr>
                <a:srgbClr val="D16349"/>
              </a:buClr>
              <a:buSzPts val="2190"/>
              <a:buFont typeface="Gill Sans"/>
              <a:buChar char="⮚"/>
            </a:pPr>
            <a:r>
              <a:rPr b="1" lang="en-US" sz="2400">
                <a:solidFill>
                  <a:srgbClr val="646B86"/>
                </a:solidFill>
              </a:rPr>
              <a:t>During 1946-1947 tries to mitigate communal riots </a:t>
            </a:r>
            <a:endParaRPr b="1" sz="2400">
              <a:solidFill>
                <a:srgbClr val="646B86"/>
              </a:solidFill>
            </a:endParaRPr>
          </a:p>
          <a:p>
            <a:pPr indent="-349250" lvl="0" marL="285750" rtl="0" algn="l">
              <a:spcBef>
                <a:spcPts val="280"/>
              </a:spcBef>
              <a:spcAft>
                <a:spcPts val="0"/>
              </a:spcAft>
              <a:buClr>
                <a:srgbClr val="D16349"/>
              </a:buClr>
              <a:buSzPts val="2190"/>
              <a:buFont typeface="Gill Sans"/>
              <a:buChar char="⮚"/>
            </a:pPr>
            <a:r>
              <a:rPr b="1" lang="en-US" sz="2400">
                <a:solidFill>
                  <a:srgbClr val="646B86"/>
                </a:solidFill>
              </a:rPr>
              <a:t>Assassinated by a Hindu extremist in 1948</a:t>
            </a:r>
            <a:endParaRPr b="1" sz="2800"/>
          </a:p>
        </p:txBody>
      </p:sp>
      <p:pic>
        <p:nvPicPr>
          <p:cNvPr id="187" name="Google Shape;187;p10"/>
          <p:cNvPicPr preferRelativeResize="0"/>
          <p:nvPr/>
        </p:nvPicPr>
        <p:blipFill>
          <a:blip r:embed="rId3">
            <a:alphaModFix/>
          </a:blip>
          <a:stretch>
            <a:fillRect/>
          </a:stretch>
        </p:blipFill>
        <p:spPr>
          <a:xfrm>
            <a:off x="8251423" y="1647156"/>
            <a:ext cx="3292701" cy="4401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1"/>
          <p:cNvSpPr txBox="1"/>
          <p:nvPr>
            <p:ph type="title"/>
          </p:nvPr>
        </p:nvSpPr>
        <p:spPr>
          <a:xfrm>
            <a:off x="581242" y="4229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THE COMPLEX LEGACY OF GANDHI (⅕)</a:t>
            </a:r>
            <a:endParaRPr/>
          </a:p>
        </p:txBody>
      </p:sp>
      <p:sp>
        <p:nvSpPr>
          <p:cNvPr id="193" name="Google Shape;193;p11"/>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343535" lvl="0" marL="285750" rtl="0" algn="l">
              <a:spcBef>
                <a:spcPts val="0"/>
              </a:spcBef>
              <a:spcAft>
                <a:spcPts val="0"/>
              </a:spcAft>
              <a:buClr>
                <a:srgbClr val="D16349"/>
              </a:buClr>
              <a:buSzPts val="2100"/>
              <a:buFont typeface="Gill Sans"/>
              <a:buChar char="⮚"/>
            </a:pPr>
            <a:r>
              <a:rPr b="1" lang="en-US" sz="2100">
                <a:solidFill>
                  <a:srgbClr val="646B86"/>
                </a:solidFill>
              </a:rPr>
              <a:t>The reality is more complex than the legend;</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Gandhi constructs his worldview in late-19</a:t>
            </a:r>
            <a:r>
              <a:rPr b="1" baseline="30000" lang="en-US" sz="2100">
                <a:solidFill>
                  <a:srgbClr val="646B86"/>
                </a:solidFill>
              </a:rPr>
              <a:t>th</a:t>
            </a:r>
            <a:r>
              <a:rPr b="1" lang="en-US" sz="2100">
                <a:solidFill>
                  <a:srgbClr val="646B86"/>
                </a:solidFill>
              </a:rPr>
              <a:t> century England and imbibes his initial understanding of Hinduism from fringe (marginal) elements in London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Also absorbs ideas from the cult of theosophy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The end result is a mixture of Hinduism and Missionary Christianity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Wants to achieve </a:t>
            </a:r>
            <a:r>
              <a:rPr b="1" i="1" lang="en-US" sz="2100">
                <a:solidFill>
                  <a:srgbClr val="646B86"/>
                </a:solidFill>
              </a:rPr>
              <a:t>Moksha </a:t>
            </a:r>
            <a:r>
              <a:rPr b="1" lang="en-US" sz="2100">
                <a:solidFill>
                  <a:srgbClr val="646B86"/>
                </a:solidFill>
              </a:rPr>
              <a:t>(spiritual perfection)</a:t>
            </a:r>
            <a:r>
              <a:rPr b="1" i="1" lang="en-US" sz="2100">
                <a:solidFill>
                  <a:srgbClr val="646B86"/>
                </a:solidFill>
              </a:rPr>
              <a:t> </a:t>
            </a:r>
            <a:r>
              <a:rPr b="1" lang="en-US" sz="2100">
                <a:solidFill>
                  <a:srgbClr val="646B86"/>
                </a:solidFill>
              </a:rPr>
              <a:t>for himself and to establish a </a:t>
            </a:r>
            <a:r>
              <a:rPr b="1" i="1" lang="en-US" sz="2100">
                <a:solidFill>
                  <a:srgbClr val="646B86"/>
                </a:solidFill>
              </a:rPr>
              <a:t>Ram Rajya </a:t>
            </a:r>
            <a:r>
              <a:rPr b="1" lang="en-US" sz="2100">
                <a:solidFill>
                  <a:srgbClr val="646B86"/>
                </a:solidFill>
              </a:rPr>
              <a:t>(‘kingdom of Lord Rama’) in the subcontinent</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His self-invested missionary objective means his view of the British empire is at odds with </a:t>
            </a:r>
            <a:r>
              <a:rPr b="1" i="1" lang="en-US" sz="2100">
                <a:solidFill>
                  <a:srgbClr val="646B86"/>
                </a:solidFill>
              </a:rPr>
              <a:t>Swaraj</a:t>
            </a:r>
            <a:r>
              <a:rPr b="1" lang="en-US" sz="2100">
                <a:solidFill>
                  <a:srgbClr val="646B86"/>
                </a:solidFill>
              </a:rPr>
              <a:t> </a:t>
            </a:r>
            <a:endParaRPr b="1"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 name="Shape 197"/>
        <p:cNvGrpSpPr/>
        <p:nvPr/>
      </p:nvGrpSpPr>
      <p:grpSpPr>
        <a:xfrm>
          <a:off x="0" y="0"/>
          <a:ext cx="0" cy="0"/>
          <a:chOff x="0" y="0"/>
          <a:chExt cx="0" cy="0"/>
        </a:xfrm>
      </p:grpSpPr>
      <p:sp>
        <p:nvSpPr>
          <p:cNvPr id="198" name="Google Shape;198;p12"/>
          <p:cNvSpPr txBox="1"/>
          <p:nvPr>
            <p:ph type="title"/>
          </p:nvPr>
        </p:nvSpPr>
        <p:spPr>
          <a:xfrm>
            <a:off x="581192" y="36763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THE COMPLEX LEGACY OF GANDHI (2/5)</a:t>
            </a:r>
            <a:endParaRPr/>
          </a:p>
        </p:txBody>
      </p:sp>
      <p:sp>
        <p:nvSpPr>
          <p:cNvPr id="199" name="Google Shape;199;p12"/>
          <p:cNvSpPr txBox="1"/>
          <p:nvPr>
            <p:ph idx="1" type="body"/>
          </p:nvPr>
        </p:nvSpPr>
        <p:spPr>
          <a:xfrm>
            <a:off x="581200" y="2180500"/>
            <a:ext cx="10896600" cy="3678300"/>
          </a:xfrm>
          <a:prstGeom prst="rect">
            <a:avLst/>
          </a:prstGeom>
          <a:noFill/>
          <a:ln>
            <a:noFill/>
          </a:ln>
        </p:spPr>
        <p:txBody>
          <a:bodyPr anchorCtr="0" anchor="ctr" bIns="45700" lIns="91425" spcFirstLastPara="1" rIns="91425" wrap="square" tIns="45700">
            <a:normAutofit/>
          </a:bodyPr>
          <a:lstStyle/>
          <a:p>
            <a:pPr indent="-330200" lvl="0" marL="285750" rtl="0" algn="l">
              <a:spcBef>
                <a:spcPts val="0"/>
              </a:spcBef>
              <a:spcAft>
                <a:spcPts val="0"/>
              </a:spcAft>
              <a:buClr>
                <a:srgbClr val="D16349"/>
              </a:buClr>
              <a:buSzPts val="1890"/>
              <a:buFont typeface="Gill Sans"/>
              <a:buChar char="⮚"/>
            </a:pPr>
            <a:r>
              <a:rPr b="1" lang="en-US" sz="2100">
                <a:solidFill>
                  <a:srgbClr val="646B86"/>
                </a:solidFill>
              </a:rPr>
              <a:t>His wish is not to force the British Empire from the subcontinent but to forge a friendship for his worldly goals  </a:t>
            </a:r>
            <a:endParaRPr b="1" sz="2100">
              <a:solidFill>
                <a:srgbClr val="646B86"/>
              </a:solidFill>
            </a:endParaRPr>
          </a:p>
          <a:p>
            <a:pPr indent="-330200" lvl="0" marL="285750" rtl="0" algn="l">
              <a:spcBef>
                <a:spcPts val="280"/>
              </a:spcBef>
              <a:spcAft>
                <a:spcPts val="0"/>
              </a:spcAft>
              <a:buClr>
                <a:srgbClr val="D16349"/>
              </a:buClr>
              <a:buSzPts val="1890"/>
              <a:buFont typeface="Gill Sans"/>
              <a:buChar char="⮚"/>
            </a:pPr>
            <a:r>
              <a:rPr b="1" lang="en-US" sz="2100">
                <a:solidFill>
                  <a:srgbClr val="646B86"/>
                </a:solidFill>
              </a:rPr>
              <a:t>To achieve this friendship he wishes to only put pressure on the </a:t>
            </a:r>
            <a:r>
              <a:rPr b="1" i="1" lang="en-US" sz="2100">
                <a:solidFill>
                  <a:srgbClr val="646B86"/>
                </a:solidFill>
              </a:rPr>
              <a:t>Raj </a:t>
            </a:r>
            <a:r>
              <a:rPr b="1" lang="en-US" sz="2100">
                <a:solidFill>
                  <a:srgbClr val="646B86"/>
                </a:solidFill>
              </a:rPr>
              <a:t>(the British may leave on their own if they wish)</a:t>
            </a:r>
            <a:endParaRPr b="1" sz="2100">
              <a:solidFill>
                <a:srgbClr val="646B86"/>
              </a:solidFill>
            </a:endParaRPr>
          </a:p>
          <a:p>
            <a:pPr indent="-330200" lvl="0" marL="285750" rtl="0" algn="l">
              <a:spcBef>
                <a:spcPts val="280"/>
              </a:spcBef>
              <a:spcAft>
                <a:spcPts val="0"/>
              </a:spcAft>
              <a:buClr>
                <a:srgbClr val="D16349"/>
              </a:buClr>
              <a:buSzPts val="1890"/>
              <a:buFont typeface="Gill Sans"/>
              <a:buChar char="⮚"/>
            </a:pPr>
            <a:r>
              <a:rPr b="1" i="1" lang="en-US" sz="2100">
                <a:solidFill>
                  <a:srgbClr val="646B86"/>
                </a:solidFill>
              </a:rPr>
              <a:t> </a:t>
            </a:r>
            <a:r>
              <a:rPr b="1" lang="en-US" sz="2100">
                <a:solidFill>
                  <a:srgbClr val="646B86"/>
                </a:solidFill>
              </a:rPr>
              <a:t>In 1921 Gandhi admits to French philosopher Paul Antoine Richard that independence for the subcontinent is </a:t>
            </a:r>
            <a:r>
              <a:rPr b="1" i="1" lang="en-US" sz="2100">
                <a:solidFill>
                  <a:srgbClr val="646B86"/>
                </a:solidFill>
              </a:rPr>
              <a:t>not </a:t>
            </a:r>
            <a:r>
              <a:rPr b="1" lang="en-US" sz="2100">
                <a:solidFill>
                  <a:srgbClr val="646B86"/>
                </a:solidFill>
              </a:rPr>
              <a:t>as important for him as his global missionary objective </a:t>
            </a:r>
            <a:endParaRPr b="1" sz="2100">
              <a:solidFill>
                <a:srgbClr val="646B86"/>
              </a:solidFill>
            </a:endParaRPr>
          </a:p>
          <a:p>
            <a:pPr indent="-330200" lvl="0" marL="285750" rtl="0" algn="l">
              <a:spcBef>
                <a:spcPts val="280"/>
              </a:spcBef>
              <a:spcAft>
                <a:spcPts val="0"/>
              </a:spcAft>
              <a:buClr>
                <a:srgbClr val="D16349"/>
              </a:buClr>
              <a:buSzPts val="1890"/>
              <a:buFont typeface="Gill Sans"/>
              <a:buChar char="⮚"/>
            </a:pPr>
            <a:r>
              <a:rPr b="1" lang="en-US" sz="2100">
                <a:solidFill>
                  <a:srgbClr val="646B86"/>
                </a:solidFill>
              </a:rPr>
              <a:t>In practical terms there are also problems; in Southern Africa, Gandhi had both made horrible racist statements against indigenous peoples and supported the brutal British suppression of african anti-colonial uprisings </a:t>
            </a:r>
            <a:endParaRPr b="1" sz="2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 name="Shape 203"/>
        <p:cNvGrpSpPr/>
        <p:nvPr/>
      </p:nvGrpSpPr>
      <p:grpSpPr>
        <a:xfrm>
          <a:off x="0" y="0"/>
          <a:ext cx="0" cy="0"/>
          <a:chOff x="0" y="0"/>
          <a:chExt cx="0" cy="0"/>
        </a:xfrm>
      </p:grpSpPr>
      <p:sp>
        <p:nvSpPr>
          <p:cNvPr id="204" name="Google Shape;204;p13"/>
          <p:cNvSpPr txBox="1"/>
          <p:nvPr>
            <p:ph type="title"/>
          </p:nvPr>
        </p:nvSpPr>
        <p:spPr>
          <a:xfrm>
            <a:off x="581192" y="43453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THE COMPLEX LEGACY OF GANDHI (3/5)</a:t>
            </a:r>
            <a:endParaRPr/>
          </a:p>
        </p:txBody>
      </p:sp>
      <p:sp>
        <p:nvSpPr>
          <p:cNvPr id="205" name="Google Shape;205;p1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43535" lvl="0" marL="285750" rtl="0" algn="l">
              <a:spcBef>
                <a:spcPts val="0"/>
              </a:spcBef>
              <a:spcAft>
                <a:spcPts val="0"/>
              </a:spcAft>
              <a:buClr>
                <a:srgbClr val="D16349"/>
              </a:buClr>
              <a:buSzPts val="2100"/>
              <a:buFont typeface="Gill Sans"/>
              <a:buChar char="⮚"/>
            </a:pPr>
            <a:r>
              <a:rPr b="1" lang="en-US" sz="2100">
                <a:solidFill>
                  <a:srgbClr val="646B86"/>
                </a:solidFill>
              </a:rPr>
              <a:t>During the first world war; Gandhi </a:t>
            </a:r>
            <a:r>
              <a:rPr b="1" i="1" lang="en-US" sz="2100">
                <a:solidFill>
                  <a:srgbClr val="646B86"/>
                </a:solidFill>
              </a:rPr>
              <a:t>volunteers </a:t>
            </a:r>
            <a:r>
              <a:rPr b="1" lang="en-US" sz="2100">
                <a:solidFill>
                  <a:srgbClr val="646B86"/>
                </a:solidFill>
              </a:rPr>
              <a:t>to raise mercenary recruits to fight for the </a:t>
            </a:r>
            <a:r>
              <a:rPr b="1" i="1" lang="en-US" sz="2100">
                <a:solidFill>
                  <a:srgbClr val="646B86"/>
                </a:solidFill>
              </a:rPr>
              <a:t>Raj </a:t>
            </a:r>
            <a:r>
              <a:rPr b="1" lang="en-US" sz="2100">
                <a:solidFill>
                  <a:srgbClr val="646B86"/>
                </a:solidFill>
              </a:rPr>
              <a:t>– a direction contradiction of his claim to be a strict pacifist</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 In conjunction with this Gandhi is totally opposed to the armed revolutionary tradition, its objectives and militant freedom fighters</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Gandhi also has a practice of claiming leadership in ongoing struggles or campaigns – creating the </a:t>
            </a:r>
            <a:r>
              <a:rPr b="1" i="1" lang="en-US" sz="2100">
                <a:solidFill>
                  <a:srgbClr val="646B86"/>
                </a:solidFill>
              </a:rPr>
              <a:t>perception </a:t>
            </a:r>
            <a:r>
              <a:rPr b="1" lang="en-US" sz="2100">
                <a:solidFill>
                  <a:srgbClr val="646B86"/>
                </a:solidFill>
              </a:rPr>
              <a:t>he had been the originator of the agitations – and abandoning any in which he cannot obtain an advantage for himself – Historian Judith Brown  </a:t>
            </a:r>
            <a:endParaRPr b="1"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581242" y="40943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THE COMPLEX LEGACY OF GANDHI (4/5)</a:t>
            </a:r>
            <a:endParaRPr/>
          </a:p>
        </p:txBody>
      </p:sp>
      <p:sp>
        <p:nvSpPr>
          <p:cNvPr id="211" name="Google Shape;211;p14"/>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43535" lvl="0" marL="285750" rtl="0" algn="l">
              <a:spcBef>
                <a:spcPts val="0"/>
              </a:spcBef>
              <a:spcAft>
                <a:spcPts val="0"/>
              </a:spcAft>
              <a:buClr>
                <a:srgbClr val="D16349"/>
              </a:buClr>
              <a:buSzPts val="2100"/>
              <a:buFont typeface="Gill Sans"/>
              <a:buChar char="⮚"/>
            </a:pPr>
            <a:r>
              <a:rPr b="1" lang="en-US" sz="2100">
                <a:solidFill>
                  <a:srgbClr val="646B86"/>
                </a:solidFill>
              </a:rPr>
              <a:t>Gandhi also believes that his engagement with the ‘truth’ has placed him above the realities of politics and beyond responsibility for his words or actions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 Gandhi is honest about his religious outlook but uses it to invoke support; but at the cost of alienating minorities and lower-caste Hindus</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he also willfully obstructs those, like Chittaranjan Das and later Subhas Chandra Bose who were trying to build bridges across the religious divide</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Gandhi’s religious outlook is also heavily influenced by his powerful financiers, who are openly communal as a group</a:t>
            </a:r>
            <a:endParaRPr b="1"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15"/>
          <p:cNvSpPr txBox="1"/>
          <p:nvPr>
            <p:ph type="title"/>
          </p:nvPr>
        </p:nvSpPr>
        <p:spPr>
          <a:xfrm>
            <a:off x="581192" y="40108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THE COMPLEX LEGACY OF GANDHI (5/5)</a:t>
            </a:r>
            <a:endParaRPr/>
          </a:p>
        </p:txBody>
      </p:sp>
      <p:sp>
        <p:nvSpPr>
          <p:cNvPr id="217" name="Google Shape;217;p15"/>
          <p:cNvSpPr/>
          <p:nvPr/>
        </p:nvSpPr>
        <p:spPr>
          <a:xfrm>
            <a:off x="446533" y="2180496"/>
            <a:ext cx="5404639" cy="4045683"/>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group of men in white coats and ties&#10;&#10;Description automatically generated" id="218" name="Google Shape;218;p15"/>
          <p:cNvPicPr preferRelativeResize="0"/>
          <p:nvPr/>
        </p:nvPicPr>
        <p:blipFill rotWithShape="1">
          <a:blip r:embed="rId3">
            <a:alphaModFix/>
          </a:blip>
          <a:srcRect b="-2" l="0" r="1065" t="0"/>
          <a:stretch/>
        </p:blipFill>
        <p:spPr>
          <a:xfrm>
            <a:off x="657225" y="2361056"/>
            <a:ext cx="4962525" cy="3649219"/>
          </a:xfrm>
          <a:prstGeom prst="rect">
            <a:avLst/>
          </a:prstGeom>
          <a:noFill/>
          <a:ln>
            <a:noFill/>
          </a:ln>
        </p:spPr>
      </p:pic>
      <p:sp>
        <p:nvSpPr>
          <p:cNvPr id="219" name="Google Shape;219;p15"/>
          <p:cNvSpPr txBox="1"/>
          <p:nvPr>
            <p:ph idx="1" type="body"/>
          </p:nvPr>
        </p:nvSpPr>
        <p:spPr>
          <a:xfrm>
            <a:off x="6335805" y="2180496"/>
            <a:ext cx="5275001" cy="4045683"/>
          </a:xfrm>
          <a:prstGeom prst="rect">
            <a:avLst/>
          </a:prstGeom>
          <a:noFill/>
          <a:ln>
            <a:noFill/>
          </a:ln>
        </p:spPr>
        <p:txBody>
          <a:bodyPr anchorCtr="0" anchor="ctr" bIns="45700" lIns="91425" spcFirstLastPara="1" rIns="91425" wrap="square" tIns="45700">
            <a:normAutofit/>
          </a:bodyPr>
          <a:lstStyle/>
          <a:p>
            <a:pPr indent="-324485" lvl="0" marL="305435" rtl="0" algn="l">
              <a:spcBef>
                <a:spcPts val="0"/>
              </a:spcBef>
              <a:spcAft>
                <a:spcPts val="0"/>
              </a:spcAft>
              <a:buSzPts val="1956"/>
              <a:buChar char="◼"/>
            </a:pPr>
            <a:r>
              <a:rPr b="1" lang="en-US" sz="2100"/>
              <a:t>Gandhi, who ascended to the supreme leadership of Congress after 1920 was bitterly opposed to the armed revolutionary tradition and saw in them his principal and hated rivals. </a:t>
            </a:r>
            <a:endParaRPr b="1" sz="2100"/>
          </a:p>
          <a:p>
            <a:pPr indent="-324485" lvl="0" marL="305435" rtl="0" algn="l">
              <a:spcBef>
                <a:spcPts val="960"/>
              </a:spcBef>
              <a:spcAft>
                <a:spcPts val="0"/>
              </a:spcAft>
              <a:buSzPts val="1956"/>
              <a:buChar char="◼"/>
            </a:pPr>
            <a:r>
              <a:rPr b="1" lang="en-US" sz="2100"/>
              <a:t>By the 1930s, Subhas Chandra Bose was the one mass leader in the subcontinent who envisioned an armed revolution to completely kick out the Raj.  </a:t>
            </a:r>
            <a:endParaRPr b="1" sz="2100"/>
          </a:p>
        </p:txBody>
      </p:sp>
      <p:sp>
        <p:nvSpPr>
          <p:cNvPr id="220" name="Google Shape;220;p15"/>
          <p:cNvSpPr txBox="1"/>
          <p:nvPr/>
        </p:nvSpPr>
        <p:spPr>
          <a:xfrm>
            <a:off x="609600" y="5445329"/>
            <a:ext cx="5210175" cy="564946"/>
          </a:xfrm>
          <a:prstGeom prst="rect">
            <a:avLst/>
          </a:prstGeom>
          <a:solidFill>
            <a:srgbClr val="000000">
              <a:alpha val="4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FFFFFF"/>
                </a:solidFill>
                <a:latin typeface="Gill Sans"/>
                <a:ea typeface="Gill Sans"/>
                <a:cs typeface="Gill Sans"/>
                <a:sym typeface="Gill Sans"/>
              </a:rPr>
              <a:t>Karamchand Gandhi(left) with Subhas Chandra Bose(right) during a brief period of ‘truce’, Haripura Congress Session, 1938</a:t>
            </a:r>
            <a:endParaRPr/>
          </a:p>
          <a:p>
            <a:pPr indent="0" lvl="0" marL="0" marR="0" rtl="0" algn="ctr">
              <a:spcBef>
                <a:spcPts val="600"/>
              </a:spcBef>
              <a:spcAft>
                <a:spcPts val="0"/>
              </a:spcAft>
              <a:buNone/>
            </a:pPr>
            <a:r>
              <a:t/>
            </a:r>
            <a:endParaRPr b="0" i="0" sz="1050" u="none" cap="none" strike="noStrike">
              <a:solidFill>
                <a:srgbClr val="FFFFFF"/>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6"/>
          <p:cNvSpPr txBox="1"/>
          <p:nvPr>
            <p:ph type="title"/>
          </p:nvPr>
        </p:nvSpPr>
        <p:spPr>
          <a:xfrm>
            <a:off x="581192" y="621631"/>
            <a:ext cx="11029500" cy="146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FROM THE FAILURE OF SATYAGRAHA-KHILAFAT TO THE START OF THE SECOND WORLD WAR</a:t>
            </a:r>
            <a:endParaRPr/>
          </a:p>
          <a:p>
            <a:pPr indent="0" lvl="0" marL="0" rtl="0" algn="l">
              <a:spcBef>
                <a:spcPts val="0"/>
              </a:spcBef>
              <a:spcAft>
                <a:spcPts val="0"/>
              </a:spcAft>
              <a:buClr>
                <a:schemeClr val="lt1"/>
              </a:buClr>
              <a:buSzPts val="2800"/>
              <a:buFont typeface="Gill Sans"/>
              <a:buNone/>
            </a:pPr>
            <a:r>
              <a:t/>
            </a:r>
            <a:endParaRPr/>
          </a:p>
        </p:txBody>
      </p:sp>
      <p:sp>
        <p:nvSpPr>
          <p:cNvPr id="226" name="Google Shape;226;p16"/>
          <p:cNvSpPr txBox="1"/>
          <p:nvPr>
            <p:ph idx="1" type="body"/>
          </p:nvPr>
        </p:nvSpPr>
        <p:spPr>
          <a:xfrm>
            <a:off x="581200" y="2044475"/>
            <a:ext cx="6386400" cy="4293900"/>
          </a:xfrm>
          <a:prstGeom prst="rect">
            <a:avLst/>
          </a:prstGeom>
          <a:noFill/>
          <a:ln>
            <a:noFill/>
          </a:ln>
        </p:spPr>
        <p:txBody>
          <a:bodyPr anchorCtr="0" anchor="ctr" bIns="45700" lIns="91425" spcFirstLastPara="1" rIns="91425" wrap="square" tIns="45700">
            <a:noAutofit/>
          </a:bodyPr>
          <a:lstStyle/>
          <a:p>
            <a:pPr indent="-301809" lvl="0" marL="306000" rtl="0" algn="l">
              <a:lnSpc>
                <a:spcPct val="90000"/>
              </a:lnSpc>
              <a:spcBef>
                <a:spcPts val="0"/>
              </a:spcBef>
              <a:spcAft>
                <a:spcPts val="0"/>
              </a:spcAft>
              <a:buClr>
                <a:srgbClr val="D16349"/>
              </a:buClr>
              <a:buSzPts val="1590"/>
              <a:buFont typeface="Gill Sans"/>
              <a:buChar char="◼"/>
            </a:pPr>
            <a:r>
              <a:rPr b="1" lang="en-US">
                <a:solidFill>
                  <a:srgbClr val="646B86"/>
                </a:solidFill>
              </a:rPr>
              <a:t>Realizing that he cannot bring Muslims into a joint agitation of pressure against the </a:t>
            </a:r>
            <a:r>
              <a:rPr b="1" i="1" lang="en-US">
                <a:solidFill>
                  <a:srgbClr val="646B86"/>
                </a:solidFill>
              </a:rPr>
              <a:t>Raj </a:t>
            </a:r>
            <a:r>
              <a:rPr b="1" lang="en-US">
                <a:solidFill>
                  <a:srgbClr val="646B86"/>
                </a:solidFill>
              </a:rPr>
              <a:t>without a secular mantle, Gandhi promises to save the Ottoman Emperor Or ‘sultan’ who also claimed to be the Caliph of Islam</a:t>
            </a:r>
            <a:endParaRPr b="1" sz="2000">
              <a:solidFill>
                <a:srgbClr val="646B86"/>
              </a:solidFill>
            </a:endParaRPr>
          </a:p>
          <a:p>
            <a:pPr indent="-301809" lvl="0" marL="306000" rtl="0" algn="l">
              <a:lnSpc>
                <a:spcPct val="90000"/>
              </a:lnSpc>
              <a:spcBef>
                <a:spcPts val="280"/>
              </a:spcBef>
              <a:spcAft>
                <a:spcPts val="0"/>
              </a:spcAft>
              <a:buClr>
                <a:srgbClr val="D16349"/>
              </a:buClr>
              <a:buSzPts val="1590"/>
              <a:buFont typeface="Gill Sans"/>
              <a:buChar char="◼"/>
            </a:pPr>
            <a:r>
              <a:rPr b="1" lang="en-US">
                <a:solidFill>
                  <a:srgbClr val="646B86"/>
                </a:solidFill>
              </a:rPr>
              <a:t>In the process Gandhi joins hands with communal Muslims </a:t>
            </a:r>
            <a:endParaRPr b="1" sz="2000">
              <a:solidFill>
                <a:srgbClr val="646B86"/>
              </a:solidFill>
            </a:endParaRPr>
          </a:p>
          <a:p>
            <a:pPr indent="-301809" lvl="0" marL="306000" rtl="0" algn="l">
              <a:lnSpc>
                <a:spcPct val="90000"/>
              </a:lnSpc>
              <a:spcBef>
                <a:spcPts val="280"/>
              </a:spcBef>
              <a:spcAft>
                <a:spcPts val="0"/>
              </a:spcAft>
              <a:buClr>
                <a:srgbClr val="D16349"/>
              </a:buClr>
              <a:buSzPts val="1590"/>
              <a:buFont typeface="Gill Sans"/>
              <a:buChar char="◼"/>
            </a:pPr>
            <a:r>
              <a:rPr b="1" lang="en-US">
                <a:solidFill>
                  <a:srgbClr val="646B86"/>
                </a:solidFill>
              </a:rPr>
              <a:t>The arbitrary calling off of the movement after the redemptive acts of farmers at chauri-chaura (united provinces) worsens the religious and political situation across the subcontinent </a:t>
            </a:r>
            <a:endParaRPr b="1" sz="2000">
              <a:solidFill>
                <a:srgbClr val="646B86"/>
              </a:solidFill>
            </a:endParaRPr>
          </a:p>
          <a:p>
            <a:pPr indent="-301809" lvl="0" marL="306000" rtl="0" algn="l">
              <a:lnSpc>
                <a:spcPct val="90000"/>
              </a:lnSpc>
              <a:spcBef>
                <a:spcPts val="280"/>
              </a:spcBef>
              <a:spcAft>
                <a:spcPts val="0"/>
              </a:spcAft>
              <a:buClr>
                <a:srgbClr val="D16349"/>
              </a:buClr>
              <a:buSzPts val="1590"/>
              <a:buFont typeface="Gill Sans"/>
              <a:buChar char="◼"/>
            </a:pPr>
            <a:r>
              <a:rPr b="1" lang="en-US">
                <a:solidFill>
                  <a:srgbClr val="646B86"/>
                </a:solidFill>
              </a:rPr>
              <a:t>Ordinary people are so angry that there is no reaction when Gandhi is imprisoned for a few months </a:t>
            </a:r>
            <a:endParaRPr b="1" sz="2000">
              <a:solidFill>
                <a:srgbClr val="646B86"/>
              </a:solidFill>
            </a:endParaRPr>
          </a:p>
          <a:p>
            <a:pPr indent="-301809" lvl="0" marL="306000" rtl="0" algn="l">
              <a:lnSpc>
                <a:spcPct val="90000"/>
              </a:lnSpc>
              <a:spcBef>
                <a:spcPts val="280"/>
              </a:spcBef>
              <a:spcAft>
                <a:spcPts val="0"/>
              </a:spcAft>
              <a:buClr>
                <a:srgbClr val="D16349"/>
              </a:buClr>
              <a:buSzPts val="1590"/>
              <a:buFont typeface="Gill Sans"/>
              <a:buChar char="◼"/>
            </a:pPr>
            <a:r>
              <a:rPr b="1" i="1" lang="en-US">
                <a:solidFill>
                  <a:srgbClr val="646B86"/>
                </a:solidFill>
              </a:rPr>
              <a:t>Deshbandhu </a:t>
            </a:r>
            <a:r>
              <a:rPr b="1" lang="en-US">
                <a:solidFill>
                  <a:srgbClr val="646B86"/>
                </a:solidFill>
              </a:rPr>
              <a:t>Chittaranjan Das decides to take on the issues dividing hindu from Muslim first in Bengal and then propose it as a model for the subcontinent </a:t>
            </a:r>
            <a:endParaRPr b="1" sz="2200"/>
          </a:p>
        </p:txBody>
      </p:sp>
      <p:pic>
        <p:nvPicPr>
          <p:cNvPr id="227" name="Google Shape;227;p16"/>
          <p:cNvPicPr preferRelativeResize="0"/>
          <p:nvPr/>
        </p:nvPicPr>
        <p:blipFill>
          <a:blip r:embed="rId3">
            <a:alphaModFix/>
          </a:blip>
          <a:stretch>
            <a:fillRect/>
          </a:stretch>
        </p:blipFill>
        <p:spPr>
          <a:xfrm>
            <a:off x="7262900" y="2468651"/>
            <a:ext cx="4433950" cy="3325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501567" y="525206"/>
            <a:ext cx="11029500" cy="14901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THE FINAL DEPARTURE OF MEHMED VI, </a:t>
            </a:r>
            <a:endParaRPr/>
          </a:p>
          <a:p>
            <a:pPr indent="0" lvl="0" marL="0" rtl="0" algn="l">
              <a:spcBef>
                <a:spcPts val="0"/>
              </a:spcBef>
              <a:spcAft>
                <a:spcPts val="0"/>
              </a:spcAft>
              <a:buClr>
                <a:schemeClr val="lt1"/>
              </a:buClr>
              <a:buSzPts val="2800"/>
              <a:buFont typeface="Gill Sans"/>
              <a:buNone/>
            </a:pPr>
            <a:r>
              <a:rPr lang="en-US"/>
              <a:t>LAST SULTAN OF THE OTTOMAN EMPIRE</a:t>
            </a:r>
            <a:endParaRPr/>
          </a:p>
          <a:p>
            <a:pPr indent="0" lvl="0" marL="0" rtl="0" algn="ctr">
              <a:spcBef>
                <a:spcPts val="0"/>
              </a:spcBef>
              <a:spcAft>
                <a:spcPts val="0"/>
              </a:spcAft>
              <a:buClr>
                <a:schemeClr val="lt1"/>
              </a:buClr>
              <a:buSzPts val="2800"/>
              <a:buFont typeface="Gill Sans"/>
              <a:buNone/>
            </a:pPr>
            <a:r>
              <a:t/>
            </a:r>
            <a:endParaRPr/>
          </a:p>
        </p:txBody>
      </p:sp>
      <p:pic>
        <p:nvPicPr>
          <p:cNvPr descr="A group of men in military uniforms&#10;&#10;Description automatically generated" id="233" name="Google Shape;233;p17"/>
          <p:cNvPicPr preferRelativeResize="0"/>
          <p:nvPr>
            <p:ph idx="1" type="body"/>
          </p:nvPr>
        </p:nvPicPr>
        <p:blipFill rotWithShape="1">
          <a:blip r:embed="rId3">
            <a:alphaModFix/>
          </a:blip>
          <a:srcRect b="0" l="0" r="0" t="0"/>
          <a:stretch/>
        </p:blipFill>
        <p:spPr>
          <a:xfrm>
            <a:off x="2070476" y="1695000"/>
            <a:ext cx="7758000" cy="5163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0" name="Shape 100"/>
        <p:cNvGrpSpPr/>
        <p:nvPr/>
      </p:nvGrpSpPr>
      <p:grpSpPr>
        <a:xfrm>
          <a:off x="0" y="0"/>
          <a:ext cx="0" cy="0"/>
          <a:chOff x="0" y="0"/>
          <a:chExt cx="0" cy="0"/>
        </a:xfrm>
      </p:grpSpPr>
      <p:sp>
        <p:nvSpPr>
          <p:cNvPr id="101" name="Google Shape;101;g3128d6190e3_0_14"/>
          <p:cNvSpPr txBox="1"/>
          <p:nvPr>
            <p:ph idx="4294967295" type="ctrTitle"/>
          </p:nvPr>
        </p:nvSpPr>
        <p:spPr>
          <a:xfrm>
            <a:off x="484250" y="68750"/>
            <a:ext cx="11799600" cy="3727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Gill Sans"/>
              <a:buNone/>
            </a:pPr>
            <a:r>
              <a:rPr lang="en-US" sz="4500"/>
              <a:t>FROM THE FIRST WORLD WAR TO THE GOVERNMENT OF INDIA ACT OF 1919:</a:t>
            </a:r>
            <a:endParaRPr sz="5800"/>
          </a:p>
        </p:txBody>
      </p:sp>
      <p:sp>
        <p:nvSpPr>
          <p:cNvPr id="102" name="Google Shape;102;g3128d6190e3_0_14"/>
          <p:cNvSpPr txBox="1"/>
          <p:nvPr/>
        </p:nvSpPr>
        <p:spPr>
          <a:xfrm>
            <a:off x="1587125" y="3979375"/>
            <a:ext cx="5874900" cy="202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Gill Sans"/>
              <a:buChar char="●"/>
            </a:pPr>
            <a:r>
              <a:rPr lang="en-US" sz="1800">
                <a:solidFill>
                  <a:schemeClr val="lt2"/>
                </a:solidFill>
                <a:latin typeface="Gill Sans"/>
                <a:ea typeface="Gill Sans"/>
                <a:cs typeface="Gill Sans"/>
                <a:sym typeface="Gill Sans"/>
              </a:rPr>
              <a:t>Partition annulment</a:t>
            </a:r>
            <a:endParaRPr sz="1800">
              <a:solidFill>
                <a:schemeClr val="lt2"/>
              </a:solidFill>
              <a:latin typeface="Gill Sans"/>
              <a:ea typeface="Gill Sans"/>
              <a:cs typeface="Gill Sans"/>
              <a:sym typeface="Gill Sans"/>
            </a:endParaRPr>
          </a:p>
          <a:p>
            <a:pPr indent="-342900" lvl="0" marL="457200" rtl="0" algn="l">
              <a:spcBef>
                <a:spcPts val="0"/>
              </a:spcBef>
              <a:spcAft>
                <a:spcPts val="0"/>
              </a:spcAft>
              <a:buClr>
                <a:schemeClr val="lt2"/>
              </a:buClr>
              <a:buSzPts val="1800"/>
              <a:buFont typeface="Gill Sans"/>
              <a:buChar char="●"/>
            </a:pPr>
            <a:r>
              <a:rPr lang="en-US" sz="1800">
                <a:solidFill>
                  <a:schemeClr val="lt2"/>
                </a:solidFill>
                <a:latin typeface="Gill Sans"/>
                <a:ea typeface="Gill Sans"/>
                <a:cs typeface="Gill Sans"/>
                <a:sym typeface="Gill Sans"/>
              </a:rPr>
              <a:t>WW1 outbreak </a:t>
            </a:r>
            <a:endParaRPr sz="1800">
              <a:solidFill>
                <a:schemeClr val="lt2"/>
              </a:solidFill>
              <a:latin typeface="Gill Sans"/>
              <a:ea typeface="Gill Sans"/>
              <a:cs typeface="Gill Sans"/>
              <a:sym typeface="Gill Sans"/>
            </a:endParaRPr>
          </a:p>
          <a:p>
            <a:pPr indent="-342900" lvl="0" marL="457200" rtl="0" algn="l">
              <a:spcBef>
                <a:spcPts val="0"/>
              </a:spcBef>
              <a:spcAft>
                <a:spcPts val="0"/>
              </a:spcAft>
              <a:buClr>
                <a:schemeClr val="lt2"/>
              </a:buClr>
              <a:buSzPts val="1800"/>
              <a:buFont typeface="Gill Sans"/>
              <a:buChar char="●"/>
            </a:pPr>
            <a:r>
              <a:rPr lang="en-US" sz="1800">
                <a:solidFill>
                  <a:schemeClr val="lt2"/>
                </a:solidFill>
                <a:latin typeface="Gill Sans"/>
                <a:ea typeface="Gill Sans"/>
                <a:cs typeface="Gill Sans"/>
                <a:sym typeface="Gill Sans"/>
              </a:rPr>
              <a:t>Revolutionary bombing</a:t>
            </a:r>
            <a:endParaRPr sz="1800">
              <a:solidFill>
                <a:schemeClr val="lt2"/>
              </a:solidFill>
              <a:latin typeface="Gill Sans"/>
              <a:ea typeface="Gill Sans"/>
              <a:cs typeface="Gill Sans"/>
              <a:sym typeface="Gill Sans"/>
            </a:endParaRPr>
          </a:p>
          <a:p>
            <a:pPr indent="-342900" lvl="0" marL="457200" rtl="0" algn="l">
              <a:spcBef>
                <a:spcPts val="0"/>
              </a:spcBef>
              <a:spcAft>
                <a:spcPts val="0"/>
              </a:spcAft>
              <a:buClr>
                <a:schemeClr val="lt2"/>
              </a:buClr>
              <a:buSzPts val="1800"/>
              <a:buFont typeface="Gill Sans"/>
              <a:buChar char="●"/>
            </a:pPr>
            <a:r>
              <a:rPr lang="en-US" sz="1800">
                <a:solidFill>
                  <a:schemeClr val="lt2"/>
                </a:solidFill>
                <a:latin typeface="Gill Sans"/>
                <a:ea typeface="Gill Sans"/>
                <a:cs typeface="Gill Sans"/>
                <a:sym typeface="Gill Sans"/>
              </a:rPr>
              <a:t>Dyarchy system  </a:t>
            </a:r>
            <a:endParaRPr sz="1800">
              <a:solidFill>
                <a:schemeClr val="lt2"/>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7" name="Shape 237"/>
        <p:cNvGrpSpPr/>
        <p:nvPr/>
      </p:nvGrpSpPr>
      <p:grpSpPr>
        <a:xfrm>
          <a:off x="0" y="0"/>
          <a:ext cx="0" cy="0"/>
          <a:chOff x="0" y="0"/>
          <a:chExt cx="0" cy="0"/>
        </a:xfrm>
      </p:grpSpPr>
      <p:sp>
        <p:nvSpPr>
          <p:cNvPr id="238" name="Google Shape;238;g3128d6190e3_0_79"/>
          <p:cNvSpPr txBox="1"/>
          <p:nvPr>
            <p:ph idx="4294967295" type="ctrTitle"/>
          </p:nvPr>
        </p:nvSpPr>
        <p:spPr>
          <a:xfrm>
            <a:off x="501925" y="900425"/>
            <a:ext cx="10507800" cy="3727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100"/>
              <a:t>THE LEGACY AND CHALLENGES OF LIBERAL POLITICS</a:t>
            </a:r>
            <a:endParaRPr sz="4100"/>
          </a:p>
          <a:p>
            <a:pPr indent="0" lvl="0" marL="0" rtl="0" algn="l">
              <a:spcBef>
                <a:spcPts val="0"/>
              </a:spcBef>
              <a:spcAft>
                <a:spcPts val="0"/>
              </a:spcAft>
              <a:buNone/>
            </a:pPr>
            <a:r>
              <a:t/>
            </a:r>
            <a:endParaRPr sz="3000"/>
          </a:p>
        </p:txBody>
      </p:sp>
      <p:sp>
        <p:nvSpPr>
          <p:cNvPr id="239" name="Google Shape;239;g3128d6190e3_0_79"/>
          <p:cNvSpPr txBox="1"/>
          <p:nvPr/>
        </p:nvSpPr>
        <p:spPr>
          <a:xfrm>
            <a:off x="1197825" y="4519075"/>
            <a:ext cx="6511800" cy="1981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chemeClr val="dk2"/>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8"/>
          <p:cNvSpPr txBox="1"/>
          <p:nvPr>
            <p:ph type="title"/>
          </p:nvPr>
        </p:nvSpPr>
        <p:spPr>
          <a:xfrm>
            <a:off x="581242" y="41743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BENGAL PACT OF DESHBANDHU</a:t>
            </a:r>
            <a:endParaRPr>
              <a:solidFill>
                <a:schemeClr val="dk1"/>
              </a:solidFill>
            </a:endParaRPr>
          </a:p>
        </p:txBody>
      </p:sp>
      <p:sp>
        <p:nvSpPr>
          <p:cNvPr id="245" name="Google Shape;245;p18"/>
          <p:cNvSpPr txBox="1"/>
          <p:nvPr>
            <p:ph idx="1" type="body"/>
          </p:nvPr>
        </p:nvSpPr>
        <p:spPr>
          <a:xfrm>
            <a:off x="713900" y="2100875"/>
            <a:ext cx="6500400" cy="4232100"/>
          </a:xfrm>
          <a:prstGeom prst="rect">
            <a:avLst/>
          </a:prstGeom>
          <a:noFill/>
          <a:ln>
            <a:noFill/>
          </a:ln>
        </p:spPr>
        <p:txBody>
          <a:bodyPr anchorCtr="0" anchor="ctr" bIns="45700" lIns="91425" spcFirstLastPara="1" rIns="91425" wrap="square" tIns="45700">
            <a:normAutofit lnSpcReduction="20000"/>
          </a:bodyPr>
          <a:lstStyle/>
          <a:p>
            <a:pPr indent="-314509" lvl="0" marL="306000" rtl="0" algn="l">
              <a:spcBef>
                <a:spcPts val="0"/>
              </a:spcBef>
              <a:spcAft>
                <a:spcPts val="0"/>
              </a:spcAft>
              <a:buClr>
                <a:srgbClr val="D16349"/>
              </a:buClr>
              <a:buSzPts val="1790"/>
              <a:buFont typeface="Gill Sans"/>
              <a:buChar char="◼"/>
            </a:pPr>
            <a:r>
              <a:rPr b="1" lang="en-US" sz="2000">
                <a:solidFill>
                  <a:srgbClr val="646B86"/>
                </a:solidFill>
              </a:rPr>
              <a:t>Bengal Pact of 1923: </a:t>
            </a:r>
            <a:endParaRPr b="1" i="1" sz="2000">
              <a:solidFill>
                <a:srgbClr val="646B86"/>
              </a:solidFill>
            </a:endParaRPr>
          </a:p>
          <a:p>
            <a:pPr indent="-314509" lvl="0" marL="306000" rtl="0" algn="l">
              <a:spcBef>
                <a:spcPts val="280"/>
              </a:spcBef>
              <a:spcAft>
                <a:spcPts val="0"/>
              </a:spcAft>
              <a:buClr>
                <a:srgbClr val="D16349"/>
              </a:buClr>
              <a:buSzPts val="1790"/>
              <a:buFont typeface="Gill Sans"/>
              <a:buChar char="◼"/>
            </a:pPr>
            <a:r>
              <a:rPr b="1" lang="en-US" sz="2000">
                <a:solidFill>
                  <a:srgbClr val="646B86"/>
                </a:solidFill>
              </a:rPr>
              <a:t>Institutional seating and distribution of jobs will be based on the population breakdown of Bengal by religion</a:t>
            </a:r>
            <a:endParaRPr b="1" sz="2200">
              <a:solidFill>
                <a:srgbClr val="646B86"/>
              </a:solidFill>
            </a:endParaRPr>
          </a:p>
          <a:p>
            <a:pPr indent="-314509" lvl="0" marL="306000" rtl="0" algn="l">
              <a:spcBef>
                <a:spcPts val="280"/>
              </a:spcBef>
              <a:spcAft>
                <a:spcPts val="0"/>
              </a:spcAft>
              <a:buClr>
                <a:srgbClr val="D16349"/>
              </a:buClr>
              <a:buSzPts val="1790"/>
              <a:buFont typeface="Gill Sans"/>
              <a:buChar char="◼"/>
            </a:pPr>
            <a:r>
              <a:rPr b="1" lang="en-US" sz="2000">
                <a:solidFill>
                  <a:srgbClr val="646B86"/>
                </a:solidFill>
              </a:rPr>
              <a:t>60% of seats will be reserved for Muslims and 40% for Hindus </a:t>
            </a:r>
            <a:endParaRPr b="1" sz="2200">
              <a:solidFill>
                <a:srgbClr val="646B86"/>
              </a:solidFill>
            </a:endParaRPr>
          </a:p>
          <a:p>
            <a:pPr indent="-314509" lvl="0" marL="306000" rtl="0" algn="l">
              <a:spcBef>
                <a:spcPts val="280"/>
              </a:spcBef>
              <a:spcAft>
                <a:spcPts val="0"/>
              </a:spcAft>
              <a:buClr>
                <a:srgbClr val="D16349"/>
              </a:buClr>
              <a:buSzPts val="1790"/>
              <a:buFont typeface="Gill Sans"/>
              <a:buChar char="◼"/>
            </a:pPr>
            <a:r>
              <a:rPr b="1" lang="en-US" sz="2000">
                <a:solidFill>
                  <a:srgbClr val="646B86"/>
                </a:solidFill>
              </a:rPr>
              <a:t>For official job appointments; 55% of positions will be reserved for Muslims but until they reach the 55% mark 80% of all new positions will be given to Muslims </a:t>
            </a:r>
            <a:endParaRPr b="1" sz="2200">
              <a:solidFill>
                <a:srgbClr val="646B86"/>
              </a:solidFill>
            </a:endParaRPr>
          </a:p>
          <a:p>
            <a:pPr indent="-314509" lvl="0" marL="306000" rtl="0" algn="l">
              <a:spcBef>
                <a:spcPts val="280"/>
              </a:spcBef>
              <a:spcAft>
                <a:spcPts val="0"/>
              </a:spcAft>
              <a:buClr>
                <a:srgbClr val="D16349"/>
              </a:buClr>
              <a:buSzPts val="1790"/>
              <a:buFont typeface="Gill Sans"/>
              <a:buChar char="◼"/>
            </a:pPr>
            <a:r>
              <a:rPr b="1" lang="en-US" sz="2000">
                <a:solidFill>
                  <a:srgbClr val="646B86"/>
                </a:solidFill>
              </a:rPr>
              <a:t>No one will be allowed to play music in front of mosques during prayer times &amp; cow slaughter will only be allowed for the Islamic feast of the sacrifice </a:t>
            </a:r>
            <a:endParaRPr b="1" sz="2200">
              <a:solidFill>
                <a:srgbClr val="646B86"/>
              </a:solidFill>
            </a:endParaRPr>
          </a:p>
          <a:p>
            <a:pPr indent="-314509" lvl="0" marL="306000" rtl="0" algn="l">
              <a:spcBef>
                <a:spcPts val="280"/>
              </a:spcBef>
              <a:spcAft>
                <a:spcPts val="0"/>
              </a:spcAft>
              <a:buClr>
                <a:srgbClr val="D16349"/>
              </a:buClr>
              <a:buSzPts val="1790"/>
              <a:buFont typeface="Gill Sans"/>
              <a:buChar char="◼"/>
            </a:pPr>
            <a:r>
              <a:rPr b="1" lang="en-US" sz="2000">
                <a:solidFill>
                  <a:srgbClr val="646B86"/>
                </a:solidFill>
              </a:rPr>
              <a:t>All the clauses will be supervised by joint boards at all levels </a:t>
            </a:r>
            <a:endParaRPr b="1" sz="2400"/>
          </a:p>
        </p:txBody>
      </p:sp>
      <p:pic>
        <p:nvPicPr>
          <p:cNvPr id="246" name="Google Shape;246;p18"/>
          <p:cNvPicPr preferRelativeResize="0"/>
          <p:nvPr/>
        </p:nvPicPr>
        <p:blipFill>
          <a:blip r:embed="rId3">
            <a:alphaModFix/>
          </a:blip>
          <a:stretch>
            <a:fillRect/>
          </a:stretch>
        </p:blipFill>
        <p:spPr>
          <a:xfrm>
            <a:off x="8286675" y="1704102"/>
            <a:ext cx="2579119" cy="4232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9"/>
          <p:cNvSpPr txBox="1"/>
          <p:nvPr>
            <p:ph type="title"/>
          </p:nvPr>
        </p:nvSpPr>
        <p:spPr>
          <a:xfrm>
            <a:off x="581192" y="39448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BENGAL PACT and TENANCY ACT </a:t>
            </a:r>
            <a:endParaRPr/>
          </a:p>
        </p:txBody>
      </p:sp>
      <p:sp>
        <p:nvSpPr>
          <p:cNvPr id="252" name="Google Shape;252;p19"/>
          <p:cNvSpPr txBox="1"/>
          <p:nvPr>
            <p:ph idx="1" type="body"/>
          </p:nvPr>
        </p:nvSpPr>
        <p:spPr>
          <a:xfrm>
            <a:off x="767000" y="2092025"/>
            <a:ext cx="6562200" cy="4010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2000">
              <a:solidFill>
                <a:srgbClr val="646B86"/>
              </a:solidFill>
            </a:endParaRPr>
          </a:p>
          <a:p>
            <a:pPr indent="-337185" lvl="0" marL="285750" rtl="0" algn="l">
              <a:spcBef>
                <a:spcPts val="0"/>
              </a:spcBef>
              <a:spcAft>
                <a:spcPts val="0"/>
              </a:spcAft>
              <a:buClr>
                <a:srgbClr val="D16349"/>
              </a:buClr>
              <a:buSzPts val="2000"/>
              <a:buFont typeface="Gill Sans"/>
              <a:buChar char="⮚"/>
            </a:pPr>
            <a:r>
              <a:rPr b="1" lang="en-US" sz="2000">
                <a:solidFill>
                  <a:srgbClr val="646B86"/>
                </a:solidFill>
              </a:rPr>
              <a:t>When the pact is put forward at the Kakinada session of congress gandhi and his allies have it struck down </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In Bengal however the pact is upheld </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June 1925: the unexpected and tragic passing of the </a:t>
            </a:r>
            <a:r>
              <a:rPr b="1" i="1" lang="en-US" sz="2000">
                <a:solidFill>
                  <a:srgbClr val="646B86"/>
                </a:solidFill>
              </a:rPr>
              <a:t>Deshbandhu </a:t>
            </a:r>
            <a:r>
              <a:rPr b="1" lang="en-US" sz="2000">
                <a:solidFill>
                  <a:srgbClr val="646B86"/>
                </a:solidFill>
              </a:rPr>
              <a:t>leaves a tremendous void</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Subhas Chandra Bose is not released from arbitrary imprisonment by the </a:t>
            </a:r>
            <a:r>
              <a:rPr b="1" i="1" lang="en-US" sz="2000">
                <a:solidFill>
                  <a:srgbClr val="646B86"/>
                </a:solidFill>
              </a:rPr>
              <a:t>Raj </a:t>
            </a:r>
            <a:r>
              <a:rPr b="1" lang="en-US" sz="2000">
                <a:solidFill>
                  <a:srgbClr val="646B86"/>
                </a:solidFill>
              </a:rPr>
              <a:t>for two years under horrific conditions until 1927</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Congress, already unpopular with Bengali Muslims for 1922 becomes even more suspect with the opposition to the Bengal Tenancy Act of 1928  </a:t>
            </a:r>
            <a:endParaRPr b="1" sz="2000"/>
          </a:p>
        </p:txBody>
      </p:sp>
      <p:pic>
        <p:nvPicPr>
          <p:cNvPr id="253" name="Google Shape;253;p19"/>
          <p:cNvPicPr preferRelativeResize="0"/>
          <p:nvPr/>
        </p:nvPicPr>
        <p:blipFill>
          <a:blip r:embed="rId3">
            <a:alphaModFix/>
          </a:blip>
          <a:stretch>
            <a:fillRect/>
          </a:stretch>
        </p:blipFill>
        <p:spPr>
          <a:xfrm>
            <a:off x="8310050" y="1822646"/>
            <a:ext cx="2857825" cy="4413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0"/>
          <p:cNvSpPr txBox="1"/>
          <p:nvPr>
            <p:ph type="title"/>
          </p:nvPr>
        </p:nvSpPr>
        <p:spPr>
          <a:xfrm>
            <a:off x="581192" y="4429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THE RISE OF DALIT POLITICS </a:t>
            </a:r>
            <a:endParaRPr/>
          </a:p>
        </p:txBody>
      </p:sp>
      <p:sp>
        <p:nvSpPr>
          <p:cNvPr id="259" name="Google Shape;259;p20"/>
          <p:cNvSpPr txBox="1"/>
          <p:nvPr>
            <p:ph idx="1" type="body"/>
          </p:nvPr>
        </p:nvSpPr>
        <p:spPr>
          <a:xfrm>
            <a:off x="581197" y="2180500"/>
            <a:ext cx="6889500" cy="3678300"/>
          </a:xfrm>
          <a:prstGeom prst="rect">
            <a:avLst/>
          </a:prstGeom>
          <a:noFill/>
          <a:ln>
            <a:noFill/>
          </a:ln>
        </p:spPr>
        <p:txBody>
          <a:bodyPr anchorCtr="0" anchor="ctr" bIns="45700" lIns="91425" spcFirstLastPara="1" rIns="91425" wrap="square" tIns="45700">
            <a:noAutofit/>
          </a:bodyPr>
          <a:lstStyle/>
          <a:p>
            <a:pPr indent="-323850" lvl="0" marL="285750" rtl="0" algn="l">
              <a:spcBef>
                <a:spcPts val="0"/>
              </a:spcBef>
              <a:spcAft>
                <a:spcPts val="0"/>
              </a:spcAft>
              <a:buClr>
                <a:srgbClr val="D16349"/>
              </a:buClr>
              <a:buSzPts val="1790"/>
              <a:buFont typeface="Gill Sans"/>
              <a:buChar char="⮚"/>
            </a:pPr>
            <a:r>
              <a:rPr b="1" lang="en-US" sz="2000">
                <a:solidFill>
                  <a:srgbClr val="646B86"/>
                </a:solidFill>
              </a:rPr>
              <a:t>Early 20th century muslim political mobilization runs parallel to awakening of </a:t>
            </a:r>
            <a:r>
              <a:rPr b="1" i="1" lang="en-US" sz="2000">
                <a:solidFill>
                  <a:srgbClr val="646B86"/>
                </a:solidFill>
              </a:rPr>
              <a:t>Dalit </a:t>
            </a:r>
            <a:r>
              <a:rPr b="1" lang="en-US" sz="2000">
                <a:solidFill>
                  <a:srgbClr val="646B86"/>
                </a:solidFill>
              </a:rPr>
              <a:t>(‘broken’ or ‘oppressed’) mass consciousness</a:t>
            </a:r>
            <a:endParaRPr b="1" sz="2200">
              <a:solidFill>
                <a:srgbClr val="646B86"/>
              </a:solidFill>
            </a:endParaRPr>
          </a:p>
          <a:p>
            <a:pPr indent="-323850" lvl="0" marL="285750" rtl="0" algn="l">
              <a:spcBef>
                <a:spcPts val="280"/>
              </a:spcBef>
              <a:spcAft>
                <a:spcPts val="0"/>
              </a:spcAft>
              <a:buClr>
                <a:srgbClr val="D16349"/>
              </a:buClr>
              <a:buSzPts val="1790"/>
              <a:buFont typeface="Gill Sans"/>
              <a:buChar char="⮚"/>
            </a:pPr>
            <a:r>
              <a:rPr b="1" lang="en-US" sz="2000">
                <a:solidFill>
                  <a:srgbClr val="646B86"/>
                </a:solidFill>
              </a:rPr>
              <a:t>The counter-reaction is the creation of organizations such as the </a:t>
            </a:r>
            <a:r>
              <a:rPr b="1" i="1" lang="en-US" sz="2000">
                <a:solidFill>
                  <a:srgbClr val="646B86"/>
                </a:solidFill>
              </a:rPr>
              <a:t>Hindu Mahasabha </a:t>
            </a:r>
            <a:r>
              <a:rPr b="1" lang="en-US" sz="2000">
                <a:solidFill>
                  <a:srgbClr val="646B86"/>
                </a:solidFill>
              </a:rPr>
              <a:t>(‘Hindu general assembly’) and </a:t>
            </a:r>
            <a:r>
              <a:rPr b="1" i="1" lang="en-US" sz="2000">
                <a:solidFill>
                  <a:srgbClr val="646B86"/>
                </a:solidFill>
              </a:rPr>
              <a:t>Rastriya Swayamsevak Sangh </a:t>
            </a:r>
            <a:r>
              <a:rPr b="1" lang="en-US" sz="2000">
                <a:solidFill>
                  <a:srgbClr val="646B86"/>
                </a:solidFill>
              </a:rPr>
              <a:t>(‘national Volunteers’ Association’)</a:t>
            </a:r>
            <a:endParaRPr b="1" sz="2200">
              <a:solidFill>
                <a:srgbClr val="646B86"/>
              </a:solidFill>
            </a:endParaRPr>
          </a:p>
          <a:p>
            <a:pPr indent="-323850" lvl="0" marL="285750" rtl="0" algn="l">
              <a:spcBef>
                <a:spcPts val="280"/>
              </a:spcBef>
              <a:spcAft>
                <a:spcPts val="0"/>
              </a:spcAft>
              <a:buClr>
                <a:srgbClr val="D16349"/>
              </a:buClr>
              <a:buSzPts val="1790"/>
              <a:buFont typeface="Gill Sans"/>
              <a:buChar char="⮚"/>
            </a:pPr>
            <a:r>
              <a:rPr b="1" lang="en-US" sz="2000">
                <a:solidFill>
                  <a:srgbClr val="646B86"/>
                </a:solidFill>
              </a:rPr>
              <a:t>These eventually turn their focus against Muslim mobilization as well</a:t>
            </a:r>
            <a:endParaRPr b="1" sz="2200">
              <a:solidFill>
                <a:srgbClr val="646B86"/>
              </a:solidFill>
            </a:endParaRPr>
          </a:p>
          <a:p>
            <a:pPr indent="-323850" lvl="0" marL="285750" rtl="0" algn="l">
              <a:spcBef>
                <a:spcPts val="280"/>
              </a:spcBef>
              <a:spcAft>
                <a:spcPts val="0"/>
              </a:spcAft>
              <a:buClr>
                <a:srgbClr val="D16349"/>
              </a:buClr>
              <a:buSzPts val="1790"/>
              <a:buFont typeface="Gill Sans"/>
              <a:buChar char="⮚"/>
            </a:pPr>
            <a:r>
              <a:rPr b="1" lang="en-US" sz="2000">
                <a:solidFill>
                  <a:srgbClr val="646B86"/>
                </a:solidFill>
              </a:rPr>
              <a:t>Bhimrao Ramji Ambedkar is the leading figure amongst the </a:t>
            </a:r>
            <a:r>
              <a:rPr b="1" i="1" lang="en-US" sz="2000">
                <a:solidFill>
                  <a:srgbClr val="646B86"/>
                </a:solidFill>
              </a:rPr>
              <a:t>Dalit </a:t>
            </a:r>
            <a:r>
              <a:rPr b="1" lang="en-US" sz="2000">
                <a:solidFill>
                  <a:srgbClr val="646B86"/>
                </a:solidFill>
              </a:rPr>
              <a:t>leadership who exposes Gandhi’s attitudes towards the oppressed lower castes  </a:t>
            </a:r>
            <a:endParaRPr b="1" sz="2400"/>
          </a:p>
        </p:txBody>
      </p:sp>
      <p:pic>
        <p:nvPicPr>
          <p:cNvPr id="260" name="Google Shape;260;p20"/>
          <p:cNvPicPr preferRelativeResize="0"/>
          <p:nvPr/>
        </p:nvPicPr>
        <p:blipFill>
          <a:blip r:embed="rId3">
            <a:alphaModFix/>
          </a:blip>
          <a:stretch>
            <a:fillRect/>
          </a:stretch>
        </p:blipFill>
        <p:spPr>
          <a:xfrm>
            <a:off x="7802975" y="2114764"/>
            <a:ext cx="3160200" cy="3809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2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erson wearing glasses and a suit&#10;&#10;Description automatically generated" id="270" name="Google Shape;270;p21"/>
          <p:cNvPicPr preferRelativeResize="0"/>
          <p:nvPr>
            <p:ph idx="1" type="body"/>
          </p:nvPr>
        </p:nvPicPr>
        <p:blipFill rotWithShape="1">
          <a:blip r:embed="rId3">
            <a:alphaModFix/>
          </a:blip>
          <a:srcRect b="-1" l="1922" r="0" t="0"/>
          <a:stretch/>
        </p:blipFill>
        <p:spPr>
          <a:xfrm>
            <a:off x="1132334" y="609599"/>
            <a:ext cx="6498491" cy="4953001"/>
          </a:xfrm>
          <a:prstGeom prst="rect">
            <a:avLst/>
          </a:prstGeom>
          <a:noFill/>
          <a:ln>
            <a:noFill/>
          </a:ln>
        </p:spPr>
      </p:pic>
      <p:sp>
        <p:nvSpPr>
          <p:cNvPr id="271" name="Google Shape;271;p21"/>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txBox="1"/>
          <p:nvPr>
            <p:ph type="title"/>
          </p:nvPr>
        </p:nvSpPr>
        <p:spPr>
          <a:xfrm>
            <a:off x="8296275" y="1419225"/>
            <a:ext cx="3081576" cy="47096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FFFFFF"/>
              </a:buClr>
              <a:buSzPts val="1200"/>
              <a:buFont typeface="Gill Sans"/>
              <a:buNone/>
            </a:pPr>
            <a:r>
              <a:rPr lang="en-US" sz="1200">
                <a:solidFill>
                  <a:srgbClr val="FFFFFF"/>
                </a:solidFill>
              </a:rPr>
              <a:t>ONE OF THE FOREMOST DEFENDERS OF THE DALIT (OPPRESSED CASTES) COMMUNITY DURING HIS LIFETIME. </a:t>
            </a:r>
            <a:endParaRPr sz="1200"/>
          </a:p>
          <a:p>
            <a:pPr indent="0" lvl="0" marL="0" rtl="0" algn="l">
              <a:spcBef>
                <a:spcPts val="0"/>
              </a:spcBef>
              <a:spcAft>
                <a:spcPts val="0"/>
              </a:spcAft>
              <a:buClr>
                <a:srgbClr val="FFFFFF"/>
              </a:buClr>
              <a:buSzPts val="1200"/>
              <a:buFont typeface="Gill Sans"/>
              <a:buNone/>
            </a:pPr>
            <a:r>
              <a:rPr lang="en-US" sz="1200">
                <a:solidFill>
                  <a:srgbClr val="FFFFFF"/>
                </a:solidFill>
              </a:rPr>
              <a:t>BITTERLY OPPOSED CASTE PREJUDICE, SINGLE-HANDEDLY TOOK ON KARAMCHAND GANDHI IN THE 1920S, 1930S &amp; 1940S, WHO WAS FORCED TO CLARIFY HIS SUPPORT THE CASTE SYSTEM. </a:t>
            </a:r>
            <a:endParaRPr sz="1200"/>
          </a:p>
          <a:p>
            <a:pPr indent="0" lvl="0" marL="0" rtl="0" algn="l">
              <a:spcBef>
                <a:spcPts val="0"/>
              </a:spcBef>
              <a:spcAft>
                <a:spcPts val="0"/>
              </a:spcAft>
              <a:buClr>
                <a:srgbClr val="FFFFFF"/>
              </a:buClr>
              <a:buSzPts val="1200"/>
              <a:buFont typeface="Gill Sans"/>
              <a:buNone/>
            </a:pPr>
            <a:r>
              <a:rPr lang="en-US" sz="1200">
                <a:solidFill>
                  <a:srgbClr val="FFFFFF"/>
                </a:solidFill>
              </a:rPr>
              <a:t>AMBEDKAR WAS PRESSURED TO SIGN THE POONA PACT IN 1932, A DECISION HIS REGRETTED TO THE END OF HIS LIFE. </a:t>
            </a:r>
            <a:endParaRPr sz="1200"/>
          </a:p>
          <a:p>
            <a:pPr indent="0" lvl="0" marL="0" rtl="0" algn="l">
              <a:spcBef>
                <a:spcPts val="0"/>
              </a:spcBef>
              <a:spcAft>
                <a:spcPts val="0"/>
              </a:spcAft>
              <a:buClr>
                <a:srgbClr val="FFFFFF"/>
              </a:buClr>
              <a:buSzPts val="1200"/>
              <a:buFont typeface="Gill Sans"/>
              <a:buNone/>
            </a:pPr>
            <a:r>
              <a:rPr lang="en-US" sz="1200">
                <a:solidFill>
                  <a:srgbClr val="FFFFFF"/>
                </a:solidFill>
              </a:rPr>
              <a:t>CONVERTED TO BUDDHISM BEFORE HIS DEATH. </a:t>
            </a:r>
            <a:endParaRPr sz="1600"/>
          </a:p>
          <a:p>
            <a:pPr indent="0" lvl="0" marL="0" rtl="0" algn="l">
              <a:spcBef>
                <a:spcPts val="0"/>
              </a:spcBef>
              <a:spcAft>
                <a:spcPts val="0"/>
              </a:spcAft>
              <a:buClr>
                <a:schemeClr val="lt1"/>
              </a:buClr>
              <a:buSzPts val="3600"/>
              <a:buFont typeface="Gill Sans"/>
              <a:buNone/>
            </a:pPr>
            <a:r>
              <a:t/>
            </a:r>
            <a:endParaRPr sz="3600">
              <a:solidFill>
                <a:srgbClr val="FFFFFF"/>
              </a:solidFill>
            </a:endParaRPr>
          </a:p>
        </p:txBody>
      </p:sp>
      <p:grpSp>
        <p:nvGrpSpPr>
          <p:cNvPr id="273" name="Google Shape;273;p21"/>
          <p:cNvGrpSpPr/>
          <p:nvPr/>
        </p:nvGrpSpPr>
        <p:grpSpPr>
          <a:xfrm>
            <a:off x="446534" y="453643"/>
            <a:ext cx="11298933" cy="98554"/>
            <a:chOff x="446534" y="453643"/>
            <a:chExt cx="11298933" cy="98554"/>
          </a:xfrm>
        </p:grpSpPr>
        <p:sp>
          <p:nvSpPr>
            <p:cNvPr id="274" name="Google Shape;274;p2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black background with blue text&#10;&#10;Description automatically generated" id="277" name="Google Shape;277;p21"/>
          <p:cNvPicPr preferRelativeResize="0"/>
          <p:nvPr/>
        </p:nvPicPr>
        <p:blipFill rotWithShape="1">
          <a:blip r:embed="rId4">
            <a:alphaModFix/>
          </a:blip>
          <a:srcRect b="0" l="0" r="0" t="0"/>
          <a:stretch/>
        </p:blipFill>
        <p:spPr>
          <a:xfrm>
            <a:off x="2295525" y="5562600"/>
            <a:ext cx="4124325" cy="895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2"/>
          <p:cNvSpPr txBox="1"/>
          <p:nvPr>
            <p:ph type="title"/>
          </p:nvPr>
        </p:nvSpPr>
        <p:spPr>
          <a:xfrm>
            <a:off x="581242" y="3952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ANTI-COLONIAL </a:t>
            </a:r>
            <a:r>
              <a:rPr lang="en-US"/>
              <a:t>AGITATIONS: </a:t>
            </a:r>
            <a:endParaRPr/>
          </a:p>
        </p:txBody>
      </p:sp>
      <p:sp>
        <p:nvSpPr>
          <p:cNvPr id="283" name="Google Shape;283;p22"/>
          <p:cNvSpPr txBox="1"/>
          <p:nvPr>
            <p:ph idx="1" type="body"/>
          </p:nvPr>
        </p:nvSpPr>
        <p:spPr>
          <a:xfrm>
            <a:off x="581250" y="2315025"/>
            <a:ext cx="6358800" cy="3678300"/>
          </a:xfrm>
          <a:prstGeom prst="rect">
            <a:avLst/>
          </a:prstGeom>
          <a:noFill/>
          <a:ln>
            <a:noFill/>
          </a:ln>
        </p:spPr>
        <p:txBody>
          <a:bodyPr anchorCtr="0" anchor="ctr" bIns="45700" lIns="91425" spcFirstLastPara="1" rIns="91425" wrap="square" tIns="45700">
            <a:noAutofit/>
          </a:bodyPr>
          <a:lstStyle/>
          <a:p>
            <a:pPr indent="-337185" lvl="0" marL="285750" rtl="0" algn="l">
              <a:spcBef>
                <a:spcPts val="0"/>
              </a:spcBef>
              <a:spcAft>
                <a:spcPts val="0"/>
              </a:spcAft>
              <a:buClr>
                <a:srgbClr val="D16349"/>
              </a:buClr>
              <a:buSzPts val="2000"/>
              <a:buFont typeface="Gill Sans"/>
              <a:buChar char="⮚"/>
            </a:pPr>
            <a:r>
              <a:rPr b="1" lang="en-US" sz="2000">
                <a:solidFill>
                  <a:srgbClr val="646B86"/>
                </a:solidFill>
              </a:rPr>
              <a:t>In 1930 Gandhi launches the Salt March Satyagraha; it is carefully choreographed and publicized – its objectives even less ambitious then in 1921-1922 focusing on the </a:t>
            </a:r>
            <a:r>
              <a:rPr b="1" i="1" lang="en-US" sz="2000">
                <a:solidFill>
                  <a:srgbClr val="646B86"/>
                </a:solidFill>
              </a:rPr>
              <a:t>Raj</a:t>
            </a:r>
            <a:r>
              <a:rPr b="1" lang="en-US" sz="2000">
                <a:solidFill>
                  <a:srgbClr val="646B86"/>
                </a:solidFill>
              </a:rPr>
              <a:t> taxation on salt-making by coastal communities </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 Parallel agitations are launched</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 A more dramatic and worrying armed uprising is attempted by primarily Bengal revolutionaries in the port of Chittagong in April 1930 </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 While links to the port from the rest of the </a:t>
            </a:r>
            <a:r>
              <a:rPr b="1" i="1" lang="en-US" sz="2000">
                <a:solidFill>
                  <a:srgbClr val="646B86"/>
                </a:solidFill>
              </a:rPr>
              <a:t>Raj </a:t>
            </a:r>
            <a:r>
              <a:rPr b="1" lang="en-US" sz="2000">
                <a:solidFill>
                  <a:srgbClr val="646B86"/>
                </a:solidFill>
              </a:rPr>
              <a:t>are cut off for a few days, an incorrect strategy – guerrillas facing a regular army on open ground proves tragic for the freedom fighters </a:t>
            </a:r>
            <a:endParaRPr b="1" sz="2000"/>
          </a:p>
        </p:txBody>
      </p:sp>
      <p:pic>
        <p:nvPicPr>
          <p:cNvPr id="284" name="Google Shape;284;p22"/>
          <p:cNvPicPr preferRelativeResize="0"/>
          <p:nvPr/>
        </p:nvPicPr>
        <p:blipFill>
          <a:blip r:embed="rId3">
            <a:alphaModFix/>
          </a:blip>
          <a:stretch>
            <a:fillRect/>
          </a:stretch>
        </p:blipFill>
        <p:spPr>
          <a:xfrm>
            <a:off x="7123702" y="2499020"/>
            <a:ext cx="4243300" cy="3411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581192" y="8150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FREEDOM FIGHTERS OF THE CHITTAGONG UPRISING 1930</a:t>
            </a:r>
            <a:endParaRPr/>
          </a:p>
          <a:p>
            <a:pPr indent="0" lvl="0" marL="0" rtl="0" algn="l">
              <a:spcBef>
                <a:spcPts val="0"/>
              </a:spcBef>
              <a:spcAft>
                <a:spcPts val="0"/>
              </a:spcAft>
              <a:buClr>
                <a:schemeClr val="lt1"/>
              </a:buClr>
              <a:buSzPts val="2800"/>
              <a:buFont typeface="Gill Sans"/>
              <a:buNone/>
            </a:pPr>
            <a:r>
              <a:t/>
            </a:r>
            <a:endParaRPr/>
          </a:p>
        </p:txBody>
      </p:sp>
      <p:pic>
        <p:nvPicPr>
          <p:cNvPr descr="A person in a white shirt&#10;&#10;Description automatically generated" id="290" name="Google Shape;290;p23"/>
          <p:cNvPicPr preferRelativeResize="0"/>
          <p:nvPr>
            <p:ph idx="1" type="body"/>
          </p:nvPr>
        </p:nvPicPr>
        <p:blipFill rotWithShape="1">
          <a:blip r:embed="rId3">
            <a:alphaModFix/>
          </a:blip>
          <a:srcRect b="0" l="0" r="0" t="0"/>
          <a:stretch/>
        </p:blipFill>
        <p:spPr>
          <a:xfrm>
            <a:off x="1897377" y="1832195"/>
            <a:ext cx="3782628" cy="4468878"/>
          </a:xfrm>
          <a:prstGeom prst="rect">
            <a:avLst/>
          </a:prstGeom>
          <a:noFill/>
          <a:ln>
            <a:noFill/>
          </a:ln>
        </p:spPr>
      </p:pic>
      <p:pic>
        <p:nvPicPr>
          <p:cNvPr descr="A close-up of a person&#10;&#10;Description automatically generated" id="291" name="Google Shape;291;p23"/>
          <p:cNvPicPr preferRelativeResize="0"/>
          <p:nvPr/>
        </p:nvPicPr>
        <p:blipFill rotWithShape="1">
          <a:blip r:embed="rId4">
            <a:alphaModFix/>
          </a:blip>
          <a:srcRect b="0" l="0" r="0" t="0"/>
          <a:stretch/>
        </p:blipFill>
        <p:spPr>
          <a:xfrm>
            <a:off x="5953125" y="1828800"/>
            <a:ext cx="4276725" cy="4476750"/>
          </a:xfrm>
          <a:prstGeom prst="rect">
            <a:avLst/>
          </a:prstGeom>
          <a:noFill/>
          <a:ln>
            <a:noFill/>
          </a:ln>
        </p:spPr>
      </p:pic>
      <p:pic>
        <p:nvPicPr>
          <p:cNvPr descr="A black and white logo&#10;&#10;Description automatically generated" id="292" name="Google Shape;292;p23"/>
          <p:cNvPicPr preferRelativeResize="0"/>
          <p:nvPr/>
        </p:nvPicPr>
        <p:blipFill rotWithShape="1">
          <a:blip r:embed="rId5">
            <a:alphaModFix/>
          </a:blip>
          <a:srcRect b="0" l="0" r="0" t="0"/>
          <a:stretch/>
        </p:blipFill>
        <p:spPr>
          <a:xfrm>
            <a:off x="2334325" y="5815013"/>
            <a:ext cx="2628900" cy="533400"/>
          </a:xfrm>
          <a:prstGeom prst="rect">
            <a:avLst/>
          </a:prstGeom>
          <a:noFill/>
          <a:ln>
            <a:noFill/>
          </a:ln>
        </p:spPr>
      </p:pic>
      <p:pic>
        <p:nvPicPr>
          <p:cNvPr descr="A black and white logo&#10;&#10;Description automatically generated" id="293" name="Google Shape;293;p23"/>
          <p:cNvPicPr preferRelativeResize="0"/>
          <p:nvPr/>
        </p:nvPicPr>
        <p:blipFill rotWithShape="1">
          <a:blip r:embed="rId6">
            <a:alphaModFix/>
          </a:blip>
          <a:srcRect b="0" l="0" r="0" t="0"/>
          <a:stretch/>
        </p:blipFill>
        <p:spPr>
          <a:xfrm>
            <a:off x="6859625" y="5681938"/>
            <a:ext cx="2905125" cy="61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4"/>
          <p:cNvSpPr txBox="1"/>
          <p:nvPr>
            <p:ph type="title"/>
          </p:nvPr>
        </p:nvSpPr>
        <p:spPr>
          <a:xfrm>
            <a:off x="581192" y="4512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ROUND TABLE CONFERENCES (1931-32)</a:t>
            </a:r>
            <a:endParaRPr/>
          </a:p>
        </p:txBody>
      </p:sp>
      <p:sp>
        <p:nvSpPr>
          <p:cNvPr id="299" name="Google Shape;299;p24"/>
          <p:cNvSpPr txBox="1"/>
          <p:nvPr>
            <p:ph idx="1" type="body"/>
          </p:nvPr>
        </p:nvSpPr>
        <p:spPr>
          <a:xfrm>
            <a:off x="581200" y="2322050"/>
            <a:ext cx="6208200" cy="3678300"/>
          </a:xfrm>
          <a:prstGeom prst="rect">
            <a:avLst/>
          </a:prstGeom>
          <a:noFill/>
          <a:ln>
            <a:noFill/>
          </a:ln>
        </p:spPr>
        <p:txBody>
          <a:bodyPr anchorCtr="0" anchor="ctr" bIns="45700" lIns="91425" spcFirstLastPara="1" rIns="91425" wrap="square" tIns="45700">
            <a:noAutofit/>
          </a:bodyPr>
          <a:lstStyle/>
          <a:p>
            <a:pPr indent="-343535" lvl="0" marL="285750" rtl="0" algn="l">
              <a:spcBef>
                <a:spcPts val="0"/>
              </a:spcBef>
              <a:spcAft>
                <a:spcPts val="0"/>
              </a:spcAft>
              <a:buClr>
                <a:srgbClr val="D16349"/>
              </a:buClr>
              <a:buSzPts val="2100"/>
              <a:buFont typeface="Gill Sans"/>
              <a:buChar char="⮚"/>
            </a:pPr>
            <a:r>
              <a:rPr b="1" lang="en-US" sz="2100">
                <a:solidFill>
                  <a:srgbClr val="646B86"/>
                </a:solidFill>
              </a:rPr>
              <a:t>During 1931-1932 the </a:t>
            </a:r>
            <a:r>
              <a:rPr b="1" i="1" lang="en-US" sz="2100">
                <a:solidFill>
                  <a:srgbClr val="646B86"/>
                </a:solidFill>
              </a:rPr>
              <a:t>Raj </a:t>
            </a:r>
            <a:r>
              <a:rPr b="1" lang="en-US" sz="2100">
                <a:solidFill>
                  <a:srgbClr val="646B86"/>
                </a:solidFill>
              </a:rPr>
              <a:t>invites leaders of all parties and collective interests to London for a series of so-called </a:t>
            </a:r>
            <a:r>
              <a:rPr b="1" i="1" lang="en-US" sz="2100">
                <a:solidFill>
                  <a:srgbClr val="646B86"/>
                </a:solidFill>
              </a:rPr>
              <a:t>Round Table Conferences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Gandhi, insisting on representing congress alone, is completely outmaneuvered by other </a:t>
            </a:r>
            <a:r>
              <a:rPr b="1" i="1" lang="en-US" sz="2100">
                <a:solidFill>
                  <a:srgbClr val="646B86"/>
                </a:solidFill>
              </a:rPr>
              <a:t>Raj </a:t>
            </a:r>
            <a:r>
              <a:rPr b="1" lang="en-US" sz="2100">
                <a:solidFill>
                  <a:srgbClr val="646B86"/>
                </a:solidFill>
              </a:rPr>
              <a:t>collaborators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The </a:t>
            </a:r>
            <a:r>
              <a:rPr b="1" i="1" lang="en-US" sz="2100">
                <a:solidFill>
                  <a:srgbClr val="646B86"/>
                </a:solidFill>
              </a:rPr>
              <a:t>Raj </a:t>
            </a:r>
            <a:r>
              <a:rPr b="1" lang="en-US" sz="2100">
                <a:solidFill>
                  <a:srgbClr val="646B86"/>
                </a:solidFill>
              </a:rPr>
              <a:t>at the end announces the ‘Macdonald Award’ – after the British Prime Minister James Macdonald – although more commonly known as the Communal Award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In Bengal, it reduces representation in the colonial legislative assembly for the upper-caste Hindu middle-classes </a:t>
            </a:r>
            <a:endParaRPr b="1" sz="2100"/>
          </a:p>
        </p:txBody>
      </p:sp>
      <p:pic>
        <p:nvPicPr>
          <p:cNvPr id="300" name="Google Shape;300;p24"/>
          <p:cNvPicPr preferRelativeResize="0"/>
          <p:nvPr/>
        </p:nvPicPr>
        <p:blipFill>
          <a:blip r:embed="rId3">
            <a:alphaModFix/>
          </a:blip>
          <a:stretch>
            <a:fillRect/>
          </a:stretch>
        </p:blipFill>
        <p:spPr>
          <a:xfrm>
            <a:off x="7030247" y="2424656"/>
            <a:ext cx="4646602" cy="31900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5"/>
          <p:cNvSpPr txBox="1"/>
          <p:nvPr>
            <p:ph type="title"/>
          </p:nvPr>
        </p:nvSpPr>
        <p:spPr>
          <a:xfrm>
            <a:off x="581242" y="4094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MACDONALD AWARD AND ITS CONSEQUENCES </a:t>
            </a:r>
            <a:endParaRPr/>
          </a:p>
        </p:txBody>
      </p:sp>
      <p:sp>
        <p:nvSpPr>
          <p:cNvPr id="306" name="Google Shape;306;p25"/>
          <p:cNvSpPr txBox="1"/>
          <p:nvPr>
            <p:ph idx="1" type="body"/>
          </p:nvPr>
        </p:nvSpPr>
        <p:spPr>
          <a:xfrm>
            <a:off x="581200" y="2180500"/>
            <a:ext cx="6806700" cy="3678300"/>
          </a:xfrm>
          <a:prstGeom prst="rect">
            <a:avLst/>
          </a:prstGeom>
          <a:noFill/>
          <a:ln>
            <a:noFill/>
          </a:ln>
        </p:spPr>
        <p:txBody>
          <a:bodyPr anchorCtr="0" anchor="ctr" bIns="45700" lIns="91425" spcFirstLastPara="1" rIns="91425" wrap="square" tIns="45700">
            <a:noAutofit/>
          </a:bodyPr>
          <a:lstStyle/>
          <a:p>
            <a:pPr indent="-343535" lvl="0" marL="285750" rtl="0" algn="l">
              <a:spcBef>
                <a:spcPts val="0"/>
              </a:spcBef>
              <a:spcAft>
                <a:spcPts val="0"/>
              </a:spcAft>
              <a:buClr>
                <a:srgbClr val="D16349"/>
              </a:buClr>
              <a:buSzPts val="2100"/>
              <a:buFont typeface="Gill Sans"/>
              <a:buChar char="⮚"/>
            </a:pPr>
            <a:r>
              <a:rPr b="1" lang="en-US" sz="2100">
                <a:solidFill>
                  <a:srgbClr val="646B86"/>
                </a:solidFill>
              </a:rPr>
              <a:t>To participate in the colonial legislative now means being a powerless minority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Caste anger – instead of being directed against the British – is targeted at the perceived beneficiaries of the award; Bengali Muslims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Many caste Bengali Hindus now begin to turn away from the nationalist, anti-colonial cause.</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Bengali Muslim opinion regarding the award is varied but generally they were already more confident of holding their ground and having a fair say in the affairs of Bengal alongside their Bengali Hindu brethren before the award </a:t>
            </a:r>
            <a:endParaRPr b="1" sz="2100"/>
          </a:p>
        </p:txBody>
      </p:sp>
      <p:pic>
        <p:nvPicPr>
          <p:cNvPr id="307" name="Google Shape;307;p25"/>
          <p:cNvPicPr preferRelativeResize="0"/>
          <p:nvPr/>
        </p:nvPicPr>
        <p:blipFill>
          <a:blip r:embed="rId3">
            <a:alphaModFix/>
          </a:blip>
          <a:stretch>
            <a:fillRect/>
          </a:stretch>
        </p:blipFill>
        <p:spPr>
          <a:xfrm>
            <a:off x="8033750" y="2027175"/>
            <a:ext cx="2839600" cy="3950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6"/>
          <p:cNvSpPr txBox="1"/>
          <p:nvPr>
            <p:ph type="title"/>
          </p:nvPr>
        </p:nvSpPr>
        <p:spPr>
          <a:xfrm>
            <a:off x="581192" y="4898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RISE </a:t>
            </a:r>
            <a:r>
              <a:rPr lang="en-US"/>
              <a:t>OF</a:t>
            </a:r>
            <a:r>
              <a:rPr lang="en-US"/>
              <a:t> BENGALI POLITICS, THE KRISHAK PRAJA PARTY </a:t>
            </a:r>
            <a:endParaRPr/>
          </a:p>
        </p:txBody>
      </p:sp>
      <p:sp>
        <p:nvSpPr>
          <p:cNvPr id="313" name="Google Shape;313;p26"/>
          <p:cNvSpPr txBox="1"/>
          <p:nvPr>
            <p:ph idx="1" type="body"/>
          </p:nvPr>
        </p:nvSpPr>
        <p:spPr>
          <a:xfrm>
            <a:off x="864321" y="2215900"/>
            <a:ext cx="5872200" cy="3678300"/>
          </a:xfrm>
          <a:prstGeom prst="rect">
            <a:avLst/>
          </a:prstGeom>
          <a:noFill/>
          <a:ln>
            <a:noFill/>
          </a:ln>
        </p:spPr>
        <p:txBody>
          <a:bodyPr anchorCtr="0" anchor="ctr" bIns="45700" lIns="91425" spcFirstLastPara="1" rIns="91425" wrap="square" tIns="45700">
            <a:normAutofit/>
          </a:bodyPr>
          <a:lstStyle/>
          <a:p>
            <a:pPr indent="-343535" lvl="0" marL="285750" rtl="0" algn="l">
              <a:spcBef>
                <a:spcPts val="0"/>
              </a:spcBef>
              <a:spcAft>
                <a:spcPts val="0"/>
              </a:spcAft>
              <a:buClr>
                <a:srgbClr val="D16349"/>
              </a:buClr>
              <a:buSzPts val="2100"/>
              <a:buFont typeface="Gill Sans"/>
              <a:buChar char="⮚"/>
            </a:pPr>
            <a:r>
              <a:rPr b="1" lang="en-US" sz="2100">
                <a:solidFill>
                  <a:srgbClr val="646B86"/>
                </a:solidFill>
              </a:rPr>
              <a:t>In the early 1930s an umbrella party is formed to represent primarily non-elite Bengali Muslims and farmers;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i="1" lang="en-US" sz="2100">
                <a:solidFill>
                  <a:srgbClr val="646B86"/>
                </a:solidFill>
              </a:rPr>
              <a:t>Krishak Praja Party </a:t>
            </a:r>
            <a:r>
              <a:rPr b="1" lang="en-US" sz="2100">
                <a:solidFill>
                  <a:srgbClr val="646B86"/>
                </a:solidFill>
              </a:rPr>
              <a:t>(‘ Peasants And Tenants Party)</a:t>
            </a:r>
            <a:endParaRPr b="1" i="1" sz="2100">
              <a:solidFill>
                <a:srgbClr val="646B86"/>
              </a:solidFill>
            </a:endParaRPr>
          </a:p>
          <a:p>
            <a:pPr indent="-343535" lvl="0" marL="285750" rtl="0" algn="l">
              <a:spcBef>
                <a:spcPts val="280"/>
              </a:spcBef>
              <a:spcAft>
                <a:spcPts val="0"/>
              </a:spcAft>
              <a:buClr>
                <a:srgbClr val="D16349"/>
              </a:buClr>
              <a:buSzPts val="2100"/>
              <a:buFont typeface="Gill Sans"/>
              <a:buChar char="⮚"/>
            </a:pPr>
            <a:r>
              <a:rPr b="1" i="1" lang="en-US" sz="2100">
                <a:solidFill>
                  <a:srgbClr val="646B86"/>
                </a:solidFill>
              </a:rPr>
              <a:t> </a:t>
            </a:r>
            <a:r>
              <a:rPr b="1" lang="en-US" sz="2100">
                <a:solidFill>
                  <a:srgbClr val="646B86"/>
                </a:solidFill>
              </a:rPr>
              <a:t>It is an umbrella organization with figures such as A.K. Fazlul Huq in the leadership </a:t>
            </a:r>
            <a:endParaRPr b="1" i="1" sz="2100">
              <a:solidFill>
                <a:srgbClr val="646B86"/>
              </a:solidFill>
            </a:endParaRPr>
          </a:p>
          <a:p>
            <a:pPr indent="-343535" lvl="0" marL="285750" rtl="0" algn="l">
              <a:spcBef>
                <a:spcPts val="280"/>
              </a:spcBef>
              <a:spcAft>
                <a:spcPts val="0"/>
              </a:spcAft>
              <a:buClr>
                <a:srgbClr val="D16349"/>
              </a:buClr>
              <a:buSzPts val="2100"/>
              <a:buFont typeface="Gill Sans"/>
              <a:buChar char="⮚"/>
            </a:pPr>
            <a:r>
              <a:rPr b="1" i="1" lang="en-US" sz="2100">
                <a:solidFill>
                  <a:srgbClr val="646B86"/>
                </a:solidFill>
              </a:rPr>
              <a:t> </a:t>
            </a:r>
            <a:r>
              <a:rPr b="1" lang="en-US" sz="2100">
                <a:solidFill>
                  <a:srgbClr val="646B86"/>
                </a:solidFill>
              </a:rPr>
              <a:t>The so-called Government Of India Act Of 1935 allows for further expansion of the Bengali Muslim franchise </a:t>
            </a:r>
            <a:endParaRPr b="1" sz="2100"/>
          </a:p>
        </p:txBody>
      </p:sp>
      <p:pic>
        <p:nvPicPr>
          <p:cNvPr id="314" name="Google Shape;314;p26"/>
          <p:cNvPicPr preferRelativeResize="0"/>
          <p:nvPr/>
        </p:nvPicPr>
        <p:blipFill>
          <a:blip r:embed="rId3">
            <a:alphaModFix/>
          </a:blip>
          <a:stretch>
            <a:fillRect/>
          </a:stretch>
        </p:blipFill>
        <p:spPr>
          <a:xfrm>
            <a:off x="7673604" y="2035294"/>
            <a:ext cx="3351150" cy="4327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581242" y="355031"/>
            <a:ext cx="11029500" cy="163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PARTITION ANNULMENT &amp; SEPARATE ELECTORATES </a:t>
            </a:r>
            <a:endParaRPr/>
          </a:p>
        </p:txBody>
      </p:sp>
      <p:sp>
        <p:nvSpPr>
          <p:cNvPr id="108" name="Google Shape;108;p2"/>
          <p:cNvSpPr txBox="1"/>
          <p:nvPr>
            <p:ph idx="1" type="body"/>
          </p:nvPr>
        </p:nvSpPr>
        <p:spPr>
          <a:xfrm>
            <a:off x="691750" y="1816850"/>
            <a:ext cx="4527300" cy="48804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l">
              <a:spcBef>
                <a:spcPts val="0"/>
              </a:spcBef>
              <a:spcAft>
                <a:spcPts val="0"/>
              </a:spcAft>
              <a:buNone/>
            </a:pPr>
            <a:r>
              <a:t/>
            </a:r>
            <a:endParaRPr b="1" sz="2100"/>
          </a:p>
          <a:p>
            <a:pPr indent="-324655" lvl="0" marL="306000" rtl="0" algn="l">
              <a:spcBef>
                <a:spcPts val="0"/>
              </a:spcBef>
              <a:spcAft>
                <a:spcPts val="0"/>
              </a:spcAft>
              <a:buClr>
                <a:srgbClr val="D16349"/>
              </a:buClr>
              <a:buSzPct val="90528"/>
              <a:buChar char="◼"/>
            </a:pPr>
            <a:r>
              <a:rPr b="1" lang="en-US" sz="2533">
                <a:solidFill>
                  <a:srgbClr val="646B86"/>
                </a:solidFill>
              </a:rPr>
              <a:t>Partition of Bengal reversed (1911) </a:t>
            </a:r>
            <a:endParaRPr b="1" sz="2533">
              <a:solidFill>
                <a:srgbClr val="646B86"/>
              </a:solidFill>
            </a:endParaRPr>
          </a:p>
          <a:p>
            <a:pPr indent="-324655" lvl="0" marL="306000" rtl="0" algn="l">
              <a:spcBef>
                <a:spcPts val="320"/>
              </a:spcBef>
              <a:spcAft>
                <a:spcPts val="0"/>
              </a:spcAft>
              <a:buClr>
                <a:srgbClr val="D16349"/>
              </a:buClr>
              <a:buSzPct val="90528"/>
              <a:buFont typeface="Gill Sans"/>
              <a:buChar char="◼"/>
            </a:pPr>
            <a:r>
              <a:rPr b="1" lang="en-US" sz="2533">
                <a:solidFill>
                  <a:srgbClr val="646B86"/>
                </a:solidFill>
              </a:rPr>
              <a:t>Capital of the </a:t>
            </a:r>
            <a:r>
              <a:rPr b="1" i="1" lang="en-US" sz="2533">
                <a:solidFill>
                  <a:srgbClr val="646B86"/>
                </a:solidFill>
              </a:rPr>
              <a:t>Raj </a:t>
            </a:r>
            <a:r>
              <a:rPr b="1" lang="en-US" sz="2533">
                <a:solidFill>
                  <a:srgbClr val="646B86"/>
                </a:solidFill>
              </a:rPr>
              <a:t>is moved to Delhi</a:t>
            </a:r>
            <a:endParaRPr b="1" sz="2533">
              <a:solidFill>
                <a:srgbClr val="646B86"/>
              </a:solidFill>
            </a:endParaRPr>
          </a:p>
          <a:p>
            <a:pPr indent="-324655" lvl="0" marL="306000" rtl="0" algn="l">
              <a:spcBef>
                <a:spcPts val="320"/>
              </a:spcBef>
              <a:spcAft>
                <a:spcPts val="0"/>
              </a:spcAft>
              <a:buClr>
                <a:srgbClr val="D16349"/>
              </a:buClr>
              <a:buSzPct val="90528"/>
              <a:buFont typeface="Gill Sans"/>
              <a:buChar char="◼"/>
            </a:pPr>
            <a:r>
              <a:rPr b="1" lang="en-US" sz="2533">
                <a:solidFill>
                  <a:srgbClr val="646B86"/>
                </a:solidFill>
              </a:rPr>
              <a:t>Bengal loses its preeminence in the subcontinent; as Curzon had originally hoped</a:t>
            </a:r>
            <a:endParaRPr b="1" sz="2533">
              <a:solidFill>
                <a:srgbClr val="646B86"/>
              </a:solidFill>
            </a:endParaRPr>
          </a:p>
          <a:p>
            <a:pPr indent="-324655" lvl="0" marL="306000" rtl="0" algn="l">
              <a:spcBef>
                <a:spcPts val="320"/>
              </a:spcBef>
              <a:spcAft>
                <a:spcPts val="0"/>
              </a:spcAft>
              <a:buClr>
                <a:srgbClr val="D16349"/>
              </a:buClr>
              <a:buSzPct val="90528"/>
              <a:buFont typeface="Gill Sans"/>
              <a:buChar char="◼"/>
            </a:pPr>
            <a:r>
              <a:rPr b="1" lang="en-US" sz="2533">
                <a:solidFill>
                  <a:srgbClr val="646B86"/>
                </a:solidFill>
              </a:rPr>
              <a:t>Bengali muslims are unhappy at the loss their majority province; political mobilization remains; communal issues remain unresolved</a:t>
            </a:r>
            <a:endParaRPr b="1" sz="2533">
              <a:solidFill>
                <a:srgbClr val="646B86"/>
              </a:solidFill>
            </a:endParaRPr>
          </a:p>
          <a:p>
            <a:pPr indent="-324655" lvl="0" marL="306000" rtl="0" algn="l">
              <a:spcBef>
                <a:spcPts val="320"/>
              </a:spcBef>
              <a:spcAft>
                <a:spcPts val="0"/>
              </a:spcAft>
              <a:buClr>
                <a:srgbClr val="D16349"/>
              </a:buClr>
              <a:buSzPct val="90528"/>
              <a:buFont typeface="Gill Sans"/>
              <a:buChar char="◼"/>
            </a:pPr>
            <a:r>
              <a:rPr b="1" lang="en-US" sz="2533">
                <a:solidFill>
                  <a:srgbClr val="646B86"/>
                </a:solidFill>
              </a:rPr>
              <a:t>1909: separate electorates are created for Hindus, Muslims and other religious/categorized communities  </a:t>
            </a:r>
            <a:endParaRPr b="1" sz="2733"/>
          </a:p>
        </p:txBody>
      </p:sp>
      <p:pic>
        <p:nvPicPr>
          <p:cNvPr id="109" name="Google Shape;109;p2"/>
          <p:cNvPicPr preferRelativeResize="0"/>
          <p:nvPr/>
        </p:nvPicPr>
        <p:blipFill>
          <a:blip r:embed="rId3">
            <a:alphaModFix/>
          </a:blip>
          <a:stretch>
            <a:fillRect/>
          </a:stretch>
        </p:blipFill>
        <p:spPr>
          <a:xfrm>
            <a:off x="5525225" y="2401423"/>
            <a:ext cx="5903899" cy="33209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581192" y="3927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RISE OF LEFTIST POLITICS IN BENGAL</a:t>
            </a:r>
            <a:endParaRPr/>
          </a:p>
        </p:txBody>
      </p:sp>
      <p:sp>
        <p:nvSpPr>
          <p:cNvPr id="320" name="Google Shape;320;p27"/>
          <p:cNvSpPr txBox="1"/>
          <p:nvPr>
            <p:ph idx="1" type="body"/>
          </p:nvPr>
        </p:nvSpPr>
        <p:spPr>
          <a:xfrm>
            <a:off x="436475" y="2117175"/>
            <a:ext cx="7182300" cy="4012800"/>
          </a:xfrm>
          <a:prstGeom prst="rect">
            <a:avLst/>
          </a:prstGeom>
          <a:noFill/>
          <a:ln>
            <a:noFill/>
          </a:ln>
        </p:spPr>
        <p:txBody>
          <a:bodyPr anchorCtr="0" anchor="ctr" bIns="45700" lIns="91425" spcFirstLastPara="1" rIns="91425" wrap="square" tIns="45700">
            <a:normAutofit fontScale="92500" lnSpcReduction="10000"/>
          </a:bodyPr>
          <a:lstStyle/>
          <a:p>
            <a:pPr indent="-333533" lvl="0" marL="285750" rtl="0" algn="l">
              <a:spcBef>
                <a:spcPts val="0"/>
              </a:spcBef>
              <a:spcAft>
                <a:spcPts val="0"/>
              </a:spcAft>
              <a:buClr>
                <a:srgbClr val="D16349"/>
              </a:buClr>
              <a:buSzPct val="100000"/>
              <a:buFont typeface="Gill Sans"/>
              <a:buChar char="⮚"/>
            </a:pPr>
            <a:r>
              <a:rPr b="1" lang="en-US" sz="2100">
                <a:solidFill>
                  <a:srgbClr val="646B86"/>
                </a:solidFill>
              </a:rPr>
              <a:t>Subhas Chandra Bose  and elder brother Sarat Chandra Bose, as part of the Provincial Bengal Congress had been gradually working towards the creation of an alliance with the KPP And other progressive organizations in Bengal in the 1930s – to resolve Bengali issues with Bengali solutions</a:t>
            </a:r>
            <a:endParaRPr b="1" sz="2100">
              <a:solidFill>
                <a:srgbClr val="646B86"/>
              </a:solidFill>
            </a:endParaRPr>
          </a:p>
          <a:p>
            <a:pPr indent="0" lvl="0" marL="0" rtl="0" algn="l">
              <a:spcBef>
                <a:spcPts val="0"/>
              </a:spcBef>
              <a:spcAft>
                <a:spcPts val="0"/>
              </a:spcAft>
              <a:buNone/>
            </a:pPr>
            <a:r>
              <a:t/>
            </a:r>
            <a:endParaRPr b="1" sz="2100">
              <a:solidFill>
                <a:srgbClr val="646B86"/>
              </a:solidFill>
            </a:endParaRPr>
          </a:p>
          <a:p>
            <a:pPr indent="-333533" lvl="0" marL="285750" rtl="0" algn="l">
              <a:spcBef>
                <a:spcPts val="280"/>
              </a:spcBef>
              <a:spcAft>
                <a:spcPts val="0"/>
              </a:spcAft>
              <a:buClr>
                <a:srgbClr val="D16349"/>
              </a:buClr>
              <a:buSzPct val="100000"/>
              <a:buFont typeface="Gill Sans"/>
              <a:buChar char="⮚"/>
            </a:pPr>
            <a:r>
              <a:rPr b="1" lang="en-US" sz="2100">
                <a:solidFill>
                  <a:srgbClr val="646B86"/>
                </a:solidFill>
              </a:rPr>
              <a:t>Subhas Chandra Bose faces not just the principal enemy, the </a:t>
            </a:r>
            <a:r>
              <a:rPr b="1" i="1" lang="en-US" sz="2100">
                <a:solidFill>
                  <a:srgbClr val="646B86"/>
                </a:solidFill>
              </a:rPr>
              <a:t>Raj </a:t>
            </a:r>
            <a:r>
              <a:rPr b="1" lang="en-US" sz="2100">
                <a:solidFill>
                  <a:srgbClr val="646B86"/>
                </a:solidFill>
              </a:rPr>
              <a:t> but domestic enemies including the business elites who wish for an accommodation with the </a:t>
            </a:r>
            <a:r>
              <a:rPr b="1" i="1" lang="en-US" sz="2100">
                <a:solidFill>
                  <a:srgbClr val="646B86"/>
                </a:solidFill>
              </a:rPr>
              <a:t>Raj</a:t>
            </a:r>
            <a:endParaRPr b="1" i="1" sz="2100">
              <a:solidFill>
                <a:srgbClr val="646B86"/>
              </a:solidFill>
            </a:endParaRPr>
          </a:p>
          <a:p>
            <a:pPr indent="0" lvl="0" marL="457200" rtl="0" algn="l">
              <a:spcBef>
                <a:spcPts val="280"/>
              </a:spcBef>
              <a:spcAft>
                <a:spcPts val="0"/>
              </a:spcAft>
              <a:buNone/>
            </a:pPr>
            <a:r>
              <a:t/>
            </a:r>
            <a:endParaRPr b="1" i="1" sz="2100">
              <a:solidFill>
                <a:srgbClr val="646B86"/>
              </a:solidFill>
            </a:endParaRPr>
          </a:p>
          <a:p>
            <a:pPr indent="-333533" lvl="0" marL="285750" rtl="0" algn="l">
              <a:spcBef>
                <a:spcPts val="280"/>
              </a:spcBef>
              <a:spcAft>
                <a:spcPts val="0"/>
              </a:spcAft>
              <a:buClr>
                <a:srgbClr val="D16349"/>
              </a:buClr>
              <a:buSzPct val="100000"/>
              <a:buFont typeface="Gill Sans"/>
              <a:buChar char="⮚"/>
            </a:pPr>
            <a:r>
              <a:rPr b="1" lang="en-US" sz="2100">
                <a:solidFill>
                  <a:srgbClr val="646B86"/>
                </a:solidFill>
              </a:rPr>
              <a:t>Under the framework of the 1935 act, two years later elections are held for the colonial provincial assemblies</a:t>
            </a:r>
            <a:endParaRPr b="1" sz="2100"/>
          </a:p>
        </p:txBody>
      </p:sp>
      <p:pic>
        <p:nvPicPr>
          <p:cNvPr id="321" name="Google Shape;321;p27"/>
          <p:cNvPicPr preferRelativeResize="0"/>
          <p:nvPr/>
        </p:nvPicPr>
        <p:blipFill>
          <a:blip r:embed="rId3">
            <a:alphaModFix/>
          </a:blip>
          <a:stretch>
            <a:fillRect/>
          </a:stretch>
        </p:blipFill>
        <p:spPr>
          <a:xfrm>
            <a:off x="8169172" y="1169906"/>
            <a:ext cx="2896055" cy="51467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ph type="title"/>
          </p:nvPr>
        </p:nvSpPr>
        <p:spPr>
          <a:xfrm>
            <a:off x="581192" y="4512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RISE OF LEFTIST POLITICS IN BENGAL </a:t>
            </a:r>
            <a:endParaRPr/>
          </a:p>
        </p:txBody>
      </p:sp>
      <p:sp>
        <p:nvSpPr>
          <p:cNvPr id="327" name="Google Shape;327;p28"/>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lnSpcReduction="20000"/>
          </a:bodyPr>
          <a:lstStyle/>
          <a:p>
            <a:pPr indent="-343535" lvl="0" marL="285750" rtl="0" algn="l">
              <a:spcBef>
                <a:spcPts val="0"/>
              </a:spcBef>
              <a:spcAft>
                <a:spcPts val="0"/>
              </a:spcAft>
              <a:buClr>
                <a:srgbClr val="D16349"/>
              </a:buClr>
              <a:buSzPts val="2100"/>
              <a:buFont typeface="Gill Sans"/>
              <a:buChar char="⮚"/>
            </a:pPr>
            <a:r>
              <a:rPr b="1" lang="en-US" sz="2100">
                <a:solidFill>
                  <a:srgbClr val="646B86"/>
                </a:solidFill>
              </a:rPr>
              <a:t>While Congress wins in a majority of the provinces (8/11) there is a problem; it has failed to win Muslim support, being unable to field Muslim candidates in many seats</a:t>
            </a:r>
            <a:endParaRPr b="1" sz="2100">
              <a:solidFill>
                <a:srgbClr val="646B86"/>
              </a:solidFill>
            </a:endParaRPr>
          </a:p>
          <a:p>
            <a:pPr indent="-210183" lvl="0" marL="285750" rtl="0" algn="l">
              <a:spcBef>
                <a:spcPts val="280"/>
              </a:spcBef>
              <a:spcAft>
                <a:spcPts val="0"/>
              </a:spcAft>
              <a:buClr>
                <a:srgbClr val="D16349"/>
              </a:buClr>
              <a:buSzPts val="1190"/>
              <a:buFont typeface="Noto Sans Symbols"/>
              <a:buNone/>
            </a:pPr>
            <a:r>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Congress also backtracks on a pre-election promise to go into coalition with the league </a:t>
            </a:r>
            <a:endParaRPr b="1" sz="2100">
              <a:solidFill>
                <a:srgbClr val="646B86"/>
              </a:solidFill>
            </a:endParaRPr>
          </a:p>
          <a:p>
            <a:pPr indent="-210183" lvl="0" marL="285750" rtl="0" algn="l">
              <a:spcBef>
                <a:spcPts val="280"/>
              </a:spcBef>
              <a:spcAft>
                <a:spcPts val="0"/>
              </a:spcAft>
              <a:buClr>
                <a:srgbClr val="D16349"/>
              </a:buClr>
              <a:buSzPts val="1190"/>
              <a:buFont typeface="Noto Sans Symbols"/>
              <a:buNone/>
            </a:pPr>
            <a:r>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In Bengal, instead of allowing the local congress to go into coalition with the KPP, Gandhi – at the behest of his communal financial backers – rejects it, thus paving the way for the kpp’s fateful coalition with the league</a:t>
            </a:r>
            <a:br>
              <a:rPr b="1" lang="en-US" sz="2100">
                <a:solidFill>
                  <a:srgbClr val="646B86"/>
                </a:solidFill>
              </a:rPr>
            </a:b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 The league, previously unable to connect with Bengali Muslim peasants now is able to do so through the KPP</a:t>
            </a:r>
            <a:endParaRPr b="1"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SUBHAS CHANDRA BOSE </a:t>
            </a:r>
            <a:endParaRPr/>
          </a:p>
          <a:p>
            <a:pPr indent="0" lvl="0" marL="0" rtl="0" algn="l">
              <a:spcBef>
                <a:spcPts val="0"/>
              </a:spcBef>
              <a:spcAft>
                <a:spcPts val="0"/>
              </a:spcAft>
              <a:buClr>
                <a:schemeClr val="lt1"/>
              </a:buClr>
              <a:buSzPts val="2800"/>
              <a:buFont typeface="Gill Sans"/>
              <a:buNone/>
            </a:pPr>
            <a:r>
              <a:rPr lang="en-US"/>
              <a:t>(THE STRUGGLE FOR LEADERSHIP IN CONGRESS) (1-2)</a:t>
            </a:r>
            <a:endParaRPr/>
          </a:p>
        </p:txBody>
      </p:sp>
      <p:sp>
        <p:nvSpPr>
          <p:cNvPr id="333" name="Google Shape;333;p2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43535" lvl="0" marL="285750" rtl="0" algn="l">
              <a:spcBef>
                <a:spcPts val="0"/>
              </a:spcBef>
              <a:spcAft>
                <a:spcPts val="0"/>
              </a:spcAft>
              <a:buClr>
                <a:srgbClr val="D16349"/>
              </a:buClr>
              <a:buSzPts val="2100"/>
              <a:buFont typeface="Gill Sans"/>
              <a:buChar char="⮚"/>
            </a:pPr>
            <a:r>
              <a:rPr b="1" lang="en-US" sz="2100">
                <a:solidFill>
                  <a:srgbClr val="646B86"/>
                </a:solidFill>
              </a:rPr>
              <a:t>In 1939 Subhas Chandra Bose won re-election to the annual position of congress president – against Gandhi’s open opposition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The </a:t>
            </a:r>
            <a:r>
              <a:rPr b="1" i="1" lang="en-US" sz="2100">
                <a:solidFill>
                  <a:srgbClr val="646B86"/>
                </a:solidFill>
              </a:rPr>
              <a:t>Raj </a:t>
            </a:r>
            <a:r>
              <a:rPr b="1" lang="en-US" sz="2100">
                <a:solidFill>
                  <a:srgbClr val="646B86"/>
                </a:solidFill>
              </a:rPr>
              <a:t>noted that Gandhi and his followers had freely bribed congress delegates to vote against Subhas Chandra Bose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This illustrated that popular sentiment was behind a more dynamic and militant approach to the anti-colonial struggle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However, through a series of undemocratic maneuvers – including mistakes made by Subhas Chandra Bose –  Gandhi forced the defeat of his arch Bengali rival </a:t>
            </a:r>
            <a:endParaRPr b="1"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SUBHAS CHANDRA BOSE </a:t>
            </a:r>
            <a:endParaRPr/>
          </a:p>
          <a:p>
            <a:pPr indent="0" lvl="0" marL="0" rtl="0" algn="l">
              <a:spcBef>
                <a:spcPts val="0"/>
              </a:spcBef>
              <a:spcAft>
                <a:spcPts val="0"/>
              </a:spcAft>
              <a:buClr>
                <a:schemeClr val="lt1"/>
              </a:buClr>
              <a:buSzPts val="2800"/>
              <a:buFont typeface="Gill Sans"/>
              <a:buNone/>
            </a:pPr>
            <a:r>
              <a:rPr lang="en-US"/>
              <a:t>(THE STRUGGLE FOR LEADERSHIP IN CONGRESS) (2-2)</a:t>
            </a:r>
            <a:endParaRPr/>
          </a:p>
        </p:txBody>
      </p:sp>
      <p:sp>
        <p:nvSpPr>
          <p:cNvPr id="339" name="Google Shape;339;p3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37185" lvl="0" marL="285750" rtl="0" algn="l">
              <a:spcBef>
                <a:spcPts val="0"/>
              </a:spcBef>
              <a:spcAft>
                <a:spcPts val="0"/>
              </a:spcAft>
              <a:buClr>
                <a:srgbClr val="D16349"/>
              </a:buClr>
              <a:buSzPts val="2000"/>
              <a:buFont typeface="Gill Sans"/>
              <a:buChar char="⮚"/>
            </a:pPr>
            <a:r>
              <a:rPr b="1" lang="en-US" sz="2000">
                <a:solidFill>
                  <a:srgbClr val="646B86"/>
                </a:solidFill>
              </a:rPr>
              <a:t>Between 1939 – 1940, not content with the defeat of Subhas Chandra Bose, Gandhi had him and his supporters expelled from the organization – a process that continued into 1945</a:t>
            </a:r>
            <a:endParaRPr b="1" sz="2000">
              <a:solidFill>
                <a:srgbClr val="646B86"/>
              </a:solidFill>
            </a:endParaRPr>
          </a:p>
          <a:p>
            <a:pPr indent="-210183" lvl="0" marL="285750" rtl="0" algn="l">
              <a:spcBef>
                <a:spcPts val="280"/>
              </a:spcBef>
              <a:spcAft>
                <a:spcPts val="0"/>
              </a:spcAft>
              <a:buClr>
                <a:srgbClr val="D16349"/>
              </a:buClr>
              <a:buSzPts val="1190"/>
              <a:buFont typeface="Noto Sans Symbols"/>
              <a:buNone/>
            </a:pPr>
            <a:r>
              <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Thus, the Bengal congress in the lead up to 1946-1947 was an entirely </a:t>
            </a:r>
            <a:r>
              <a:rPr b="1" i="1" lang="en-US" sz="2000">
                <a:solidFill>
                  <a:srgbClr val="646B86"/>
                </a:solidFill>
              </a:rPr>
              <a:t>communal entity</a:t>
            </a:r>
            <a:endParaRPr b="1" sz="2000">
              <a:solidFill>
                <a:srgbClr val="646B86"/>
              </a:solidFill>
            </a:endParaRPr>
          </a:p>
          <a:p>
            <a:pPr indent="-210183" lvl="0" marL="285750" rtl="0" algn="l">
              <a:spcBef>
                <a:spcPts val="280"/>
              </a:spcBef>
              <a:spcAft>
                <a:spcPts val="0"/>
              </a:spcAft>
              <a:buClr>
                <a:srgbClr val="D16349"/>
              </a:buClr>
              <a:buSzPts val="1190"/>
              <a:buFont typeface="Noto Sans Symbols"/>
              <a:buNone/>
            </a:pPr>
            <a:r>
              <a:t/>
            </a:r>
            <a:endParaRPr b="1" i="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Subhas Chandra Bose had wanted to remain as the head of the largest political organization as the second world war was about to break out in september 1939</a:t>
            </a:r>
            <a:endParaRPr b="1" sz="2000">
              <a:solidFill>
                <a:srgbClr val="646B86"/>
              </a:solidFill>
            </a:endParaRPr>
          </a:p>
          <a:p>
            <a:pPr indent="-200279" lvl="0" marL="305435" rtl="0" algn="l">
              <a:spcBef>
                <a:spcPts val="960"/>
              </a:spcBef>
              <a:spcAft>
                <a:spcPts val="0"/>
              </a:spcAft>
              <a:buSzPts val="1656"/>
              <a:buNone/>
            </a:pPr>
            <a:r>
              <a:t/>
            </a:r>
            <a:endParaRPr b="1"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3" name="Shape 343"/>
        <p:cNvGrpSpPr/>
        <p:nvPr/>
      </p:nvGrpSpPr>
      <p:grpSpPr>
        <a:xfrm>
          <a:off x="0" y="0"/>
          <a:ext cx="0" cy="0"/>
          <a:chOff x="0" y="0"/>
          <a:chExt cx="0" cy="0"/>
        </a:xfrm>
      </p:grpSpPr>
      <p:sp>
        <p:nvSpPr>
          <p:cNvPr id="344" name="Google Shape;344;g3128d6190e3_0_93"/>
          <p:cNvSpPr txBox="1"/>
          <p:nvPr>
            <p:ph idx="4294967295" type="ctrTitle"/>
          </p:nvPr>
        </p:nvSpPr>
        <p:spPr>
          <a:xfrm>
            <a:off x="501925" y="724775"/>
            <a:ext cx="10825200" cy="3727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100"/>
              <a:t>FROM THE START OF THE SECOND WORLD WAR TO DOMINION STATUS (AUGUST 1947) </a:t>
            </a:r>
            <a:endParaRPr sz="3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txBox="1"/>
          <p:nvPr>
            <p:ph type="title"/>
          </p:nvPr>
        </p:nvSpPr>
        <p:spPr>
          <a:xfrm>
            <a:off x="581192" y="702156"/>
            <a:ext cx="11029500" cy="14433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FROM THE START OF THE SECOND WORLD WAR TO DOMINION STATUS IN AUGUST 1947</a:t>
            </a:r>
            <a:endParaRPr/>
          </a:p>
          <a:p>
            <a:pPr indent="0" lvl="0" marL="0" rtl="0" algn="l">
              <a:spcBef>
                <a:spcPts val="0"/>
              </a:spcBef>
              <a:spcAft>
                <a:spcPts val="0"/>
              </a:spcAft>
              <a:buClr>
                <a:schemeClr val="lt1"/>
              </a:buClr>
              <a:buSzPts val="2800"/>
              <a:buFont typeface="Gill Sans"/>
              <a:buNone/>
            </a:pPr>
            <a:r>
              <a:t/>
            </a:r>
            <a:endParaRPr/>
          </a:p>
        </p:txBody>
      </p:sp>
      <p:sp>
        <p:nvSpPr>
          <p:cNvPr id="350" name="Google Shape;350;p31"/>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332740" lvl="0" marL="285750" rtl="0" algn="l">
              <a:spcBef>
                <a:spcPts val="0"/>
              </a:spcBef>
              <a:spcAft>
                <a:spcPts val="0"/>
              </a:spcAft>
              <a:buClr>
                <a:srgbClr val="D16349"/>
              </a:buClr>
              <a:buSzPts val="2100"/>
              <a:buFont typeface="Gill Sans"/>
              <a:buChar char="⮚"/>
            </a:pPr>
            <a:r>
              <a:rPr b="1" lang="en-US" sz="2100">
                <a:solidFill>
                  <a:srgbClr val="646B86"/>
                </a:solidFill>
              </a:rPr>
              <a:t> On September 1</a:t>
            </a:r>
            <a:r>
              <a:rPr b="1" baseline="30000" lang="en-US" sz="2100">
                <a:solidFill>
                  <a:srgbClr val="646B86"/>
                </a:solidFill>
              </a:rPr>
              <a:t>ST</a:t>
            </a:r>
            <a:r>
              <a:rPr b="1" lang="en-US" sz="2100">
                <a:solidFill>
                  <a:srgbClr val="646B86"/>
                </a:solidFill>
              </a:rPr>
              <a:t>, 1939 Germany invaded Poland </a:t>
            </a:r>
            <a:endParaRPr b="1" sz="2100">
              <a:solidFill>
                <a:srgbClr val="646B86"/>
              </a:solidFill>
            </a:endParaRPr>
          </a:p>
          <a:p>
            <a:pPr indent="-210183" lvl="0" marL="285750" rtl="0" algn="l">
              <a:spcBef>
                <a:spcPts val="280"/>
              </a:spcBef>
              <a:spcAft>
                <a:spcPts val="0"/>
              </a:spcAft>
              <a:buClr>
                <a:srgbClr val="D16349"/>
              </a:buClr>
              <a:buSzPts val="1190"/>
              <a:buFont typeface="Noto Sans Symbols"/>
              <a:buNone/>
            </a:pPr>
            <a:r>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On September 3</a:t>
            </a:r>
            <a:r>
              <a:rPr b="1" baseline="30000" lang="en-US" sz="2100">
                <a:solidFill>
                  <a:srgbClr val="646B86"/>
                </a:solidFill>
              </a:rPr>
              <a:t>RD</a:t>
            </a:r>
            <a:r>
              <a:rPr b="1" lang="en-US" sz="2100">
                <a:solidFill>
                  <a:srgbClr val="646B86"/>
                </a:solidFill>
              </a:rPr>
              <a:t>, 1939, John Hope, the Imperial Viceroy – without consulting a single Indian, not even collaborators and thus showing that the 1935 act of ‘Devolution’ of power, had been a sham – declared that the Indian subcontinent on behalf of the British empire was at war with Germany </a:t>
            </a:r>
            <a:endParaRPr b="1" sz="2100">
              <a:solidFill>
                <a:srgbClr val="646B86"/>
              </a:solidFill>
            </a:endParaRPr>
          </a:p>
          <a:p>
            <a:pPr indent="0" lvl="0" marL="457200" rtl="0" algn="l">
              <a:spcBef>
                <a:spcPts val="280"/>
              </a:spcBef>
              <a:spcAft>
                <a:spcPts val="0"/>
              </a:spcAft>
              <a:buClr>
                <a:schemeClr val="dk1"/>
              </a:buClr>
              <a:buSzPts val="1360"/>
              <a:buFont typeface="Arial"/>
              <a:buNone/>
            </a:pPr>
            <a:r>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 The British Intend to use the subcontinent as an industrial plant and supply centre during its war against its enemies </a:t>
            </a:r>
            <a:endParaRPr b="1" sz="2100">
              <a:solidFill>
                <a:srgbClr val="646B86"/>
              </a:solidFill>
            </a:endParaRPr>
          </a:p>
          <a:p>
            <a:pPr indent="0" lvl="0" marL="457200" rtl="0" algn="l">
              <a:spcBef>
                <a:spcPts val="280"/>
              </a:spcBef>
              <a:spcAft>
                <a:spcPts val="0"/>
              </a:spcAft>
              <a:buClr>
                <a:schemeClr val="dk1"/>
              </a:buClr>
              <a:buSzPts val="1360"/>
              <a:buFont typeface="Arial"/>
              <a:buNone/>
            </a:pPr>
            <a:r>
              <a:t/>
            </a:r>
            <a:endParaRPr b="1" sz="2100">
              <a:solidFill>
                <a:srgbClr val="646B86"/>
              </a:solidFill>
            </a:endParaRPr>
          </a:p>
          <a:p>
            <a:pPr indent="-343535" lvl="0" marL="285750" rtl="0" algn="l">
              <a:spcBef>
                <a:spcPts val="280"/>
              </a:spcBef>
              <a:spcAft>
                <a:spcPts val="0"/>
              </a:spcAft>
              <a:buClr>
                <a:srgbClr val="D16349"/>
              </a:buClr>
              <a:buSzPts val="2100"/>
              <a:buFont typeface="Gill Sans"/>
              <a:buChar char="⮚"/>
            </a:pPr>
            <a:r>
              <a:rPr b="1" lang="en-US" sz="2100">
                <a:solidFill>
                  <a:srgbClr val="646B86"/>
                </a:solidFill>
              </a:rPr>
              <a:t>The league and the communal parties immediately and openly pledge their collaboration to the </a:t>
            </a:r>
            <a:r>
              <a:rPr b="1" i="1" lang="en-US" sz="2100">
                <a:solidFill>
                  <a:srgbClr val="646B86"/>
                </a:solidFill>
              </a:rPr>
              <a:t>Raj </a:t>
            </a:r>
            <a:endParaRPr b="1" sz="2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3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id="360" name="Google Shape;360;p32"/>
          <p:cNvPicPr preferRelativeResize="0"/>
          <p:nvPr>
            <p:ph idx="1" type="body"/>
          </p:nvPr>
        </p:nvPicPr>
        <p:blipFill rotWithShape="1">
          <a:blip r:embed="rId3">
            <a:alphaModFix/>
          </a:blip>
          <a:srcRect b="0" l="0" r="933" t="0"/>
          <a:stretch/>
        </p:blipFill>
        <p:spPr>
          <a:xfrm>
            <a:off x="1564079" y="0"/>
            <a:ext cx="90588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3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map of the world&#10;&#10;Description automatically generated" id="370" name="Google Shape;370;p33"/>
          <p:cNvPicPr preferRelativeResize="0"/>
          <p:nvPr>
            <p:ph idx="1" type="body"/>
          </p:nvPr>
        </p:nvPicPr>
        <p:blipFill rotWithShape="1">
          <a:blip r:embed="rId3">
            <a:alphaModFix/>
          </a:blip>
          <a:srcRect b="0" l="0" r="933" t="0"/>
          <a:stretch/>
        </p:blipFill>
        <p:spPr>
          <a:xfrm>
            <a:off x="1868549" y="0"/>
            <a:ext cx="8454900" cy="640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4"/>
          <p:cNvSpPr txBox="1"/>
          <p:nvPr>
            <p:ph type="title"/>
          </p:nvPr>
        </p:nvSpPr>
        <p:spPr>
          <a:xfrm>
            <a:off x="581192" y="631381"/>
            <a:ext cx="11029500" cy="14901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FROM THE START OF THE SECOND WORLD WAR TO DOMINION STATUS IN AUGUST 1947 </a:t>
            </a:r>
            <a:endParaRPr/>
          </a:p>
          <a:p>
            <a:pPr indent="0" lvl="0" marL="0" rtl="0" algn="l">
              <a:spcBef>
                <a:spcPts val="0"/>
              </a:spcBef>
              <a:spcAft>
                <a:spcPts val="0"/>
              </a:spcAft>
              <a:buClr>
                <a:schemeClr val="lt1"/>
              </a:buClr>
              <a:buSzPts val="2800"/>
              <a:buFont typeface="Gill Sans"/>
              <a:buNone/>
            </a:pPr>
            <a:r>
              <a:t/>
            </a:r>
            <a:endParaRPr/>
          </a:p>
        </p:txBody>
      </p:sp>
      <p:sp>
        <p:nvSpPr>
          <p:cNvPr id="376" name="Google Shape;376;p34"/>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26390" lvl="0" marL="285750" rtl="0" algn="l">
              <a:spcBef>
                <a:spcPts val="0"/>
              </a:spcBef>
              <a:spcAft>
                <a:spcPts val="0"/>
              </a:spcAft>
              <a:buClr>
                <a:srgbClr val="D16349"/>
              </a:buClr>
              <a:buSzPts val="2000"/>
              <a:buFont typeface="Gill Sans"/>
              <a:buChar char="⮚"/>
            </a:pPr>
            <a:r>
              <a:rPr b="1" lang="en-US" sz="2000">
                <a:solidFill>
                  <a:srgbClr val="646B86"/>
                </a:solidFill>
              </a:rPr>
              <a:t>Gandhi and congress initially want to pledge their support to the </a:t>
            </a:r>
            <a:r>
              <a:rPr b="1" i="1" lang="en-US" sz="2000">
                <a:solidFill>
                  <a:srgbClr val="646B86"/>
                </a:solidFill>
              </a:rPr>
              <a:t>Raj </a:t>
            </a:r>
            <a:r>
              <a:rPr b="1" lang="en-US" sz="2000">
                <a:solidFill>
                  <a:srgbClr val="646B86"/>
                </a:solidFill>
              </a:rPr>
              <a:t>but backtrack when they realize that public opinion is against participation</a:t>
            </a:r>
            <a:endParaRPr b="1" sz="2000">
              <a:solidFill>
                <a:srgbClr val="646B86"/>
              </a:solidFill>
            </a:endParaRPr>
          </a:p>
          <a:p>
            <a:pPr indent="-326390" lvl="0" marL="285750" rtl="0" algn="l">
              <a:spcBef>
                <a:spcPts val="320"/>
              </a:spcBef>
              <a:spcAft>
                <a:spcPts val="0"/>
              </a:spcAft>
              <a:buClr>
                <a:srgbClr val="D16349"/>
              </a:buClr>
              <a:buSzPts val="2000"/>
              <a:buFont typeface="Gill Sans"/>
              <a:buChar char="⮚"/>
            </a:pPr>
            <a:r>
              <a:rPr b="1" lang="en-US" sz="2000">
                <a:solidFill>
                  <a:srgbClr val="646B86"/>
                </a:solidFill>
              </a:rPr>
              <a:t>Subhas Chandra Bose, who has now formed his own party, the </a:t>
            </a:r>
            <a:r>
              <a:rPr b="1" i="1" lang="en-US" sz="2000">
                <a:solidFill>
                  <a:srgbClr val="646B86"/>
                </a:solidFill>
              </a:rPr>
              <a:t>Forward Bloc</a:t>
            </a:r>
            <a:r>
              <a:rPr b="1" lang="en-US" sz="2000">
                <a:solidFill>
                  <a:srgbClr val="646B86"/>
                </a:solidFill>
              </a:rPr>
              <a:t>, is clear about what the war means – an opportunity for the subcontinent to strike for her freedom </a:t>
            </a:r>
            <a:endParaRPr b="1" sz="2000">
              <a:solidFill>
                <a:srgbClr val="646B86"/>
              </a:solidFill>
            </a:endParaRPr>
          </a:p>
          <a:p>
            <a:pPr indent="-326390" lvl="0" marL="285750" rtl="0" algn="l">
              <a:spcBef>
                <a:spcPts val="320"/>
              </a:spcBef>
              <a:spcAft>
                <a:spcPts val="0"/>
              </a:spcAft>
              <a:buClr>
                <a:srgbClr val="D16349"/>
              </a:buClr>
              <a:buSzPts val="2000"/>
              <a:buFont typeface="Gill Sans"/>
              <a:buChar char="⮚"/>
            </a:pPr>
            <a:r>
              <a:rPr b="1" lang="en-US" sz="2000">
                <a:solidFill>
                  <a:srgbClr val="646B86"/>
                </a:solidFill>
              </a:rPr>
              <a:t>In 1940 Subhas Chandra Bose finalizes a plan to escape from the subcontinent – and join hands with the enemies of the </a:t>
            </a:r>
            <a:r>
              <a:rPr b="1" i="1" lang="en-US" sz="2000">
                <a:solidFill>
                  <a:srgbClr val="646B86"/>
                </a:solidFill>
              </a:rPr>
              <a:t>Raj </a:t>
            </a:r>
            <a:r>
              <a:rPr b="1" lang="en-US" sz="2000">
                <a:solidFill>
                  <a:srgbClr val="646B86"/>
                </a:solidFill>
              </a:rPr>
              <a:t>and organize a movement from abroad </a:t>
            </a:r>
            <a:endParaRPr b="1"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0" name="Shape 380"/>
        <p:cNvGrpSpPr/>
        <p:nvPr/>
      </p:nvGrpSpPr>
      <p:grpSpPr>
        <a:xfrm>
          <a:off x="0" y="0"/>
          <a:ext cx="0" cy="0"/>
          <a:chOff x="0" y="0"/>
          <a:chExt cx="0" cy="0"/>
        </a:xfrm>
      </p:grpSpPr>
      <p:sp>
        <p:nvSpPr>
          <p:cNvPr id="381" name="Google Shape;381;p35"/>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group of people standing in front of a monument&#10;&#10;Description automatically generated" id="386" name="Google Shape;386;p35"/>
          <p:cNvPicPr preferRelativeResize="0"/>
          <p:nvPr>
            <p:ph idx="4294967295" type="body"/>
          </p:nvPr>
        </p:nvPicPr>
        <p:blipFill rotWithShape="1">
          <a:blip r:embed="rId3">
            <a:alphaModFix/>
          </a:blip>
          <a:srcRect b="0" l="0" r="933" t="0"/>
          <a:stretch/>
        </p:blipFill>
        <p:spPr>
          <a:xfrm>
            <a:off x="1154325" y="0"/>
            <a:ext cx="90588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510767" y="610656"/>
            <a:ext cx="11029500" cy="163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OUTBREAK OF WORLD WAR I </a:t>
            </a:r>
            <a:endParaRPr>
              <a:solidFill>
                <a:schemeClr val="dk1"/>
              </a:solidFill>
            </a:endParaRPr>
          </a:p>
          <a:p>
            <a:pPr indent="0" lvl="0" marL="0" rtl="0" algn="l">
              <a:spcBef>
                <a:spcPts val="0"/>
              </a:spcBef>
              <a:spcAft>
                <a:spcPts val="0"/>
              </a:spcAft>
              <a:buClr>
                <a:schemeClr val="lt1"/>
              </a:buClr>
              <a:buSzPts val="2800"/>
              <a:buFont typeface="Gill Sans"/>
              <a:buNone/>
            </a:pPr>
            <a:r>
              <a:t/>
            </a:r>
            <a:endParaRPr/>
          </a:p>
        </p:txBody>
      </p:sp>
      <p:sp>
        <p:nvSpPr>
          <p:cNvPr id="115" name="Google Shape;115;p3"/>
          <p:cNvSpPr txBox="1"/>
          <p:nvPr>
            <p:ph idx="1" type="body"/>
          </p:nvPr>
        </p:nvSpPr>
        <p:spPr>
          <a:xfrm>
            <a:off x="810750" y="2248050"/>
            <a:ext cx="6777900" cy="4163100"/>
          </a:xfrm>
          <a:prstGeom prst="rect">
            <a:avLst/>
          </a:prstGeom>
          <a:noFill/>
          <a:ln>
            <a:noFill/>
          </a:ln>
        </p:spPr>
        <p:txBody>
          <a:bodyPr anchorCtr="0" anchor="ctr" bIns="45700" lIns="91425" spcFirstLastPara="1" rIns="91425" wrap="square" tIns="45700">
            <a:noAutofit/>
          </a:bodyPr>
          <a:lstStyle/>
          <a:p>
            <a:pPr indent="-331654" lvl="0" marL="306000" rtl="0" algn="l">
              <a:spcBef>
                <a:spcPts val="0"/>
              </a:spcBef>
              <a:spcAft>
                <a:spcPts val="0"/>
              </a:spcAft>
              <a:buClr>
                <a:srgbClr val="D16349"/>
              </a:buClr>
              <a:buSzPts val="2060"/>
              <a:buFont typeface="Gill Sans"/>
              <a:buChar char="◼"/>
            </a:pPr>
            <a:r>
              <a:rPr b="1" lang="en-US" sz="2300">
                <a:solidFill>
                  <a:srgbClr val="646B86"/>
                </a:solidFill>
              </a:rPr>
              <a:t>August 1914: outbreak of the first world war</a:t>
            </a:r>
            <a:endParaRPr b="1" sz="2300">
              <a:solidFill>
                <a:srgbClr val="646B86"/>
              </a:solidFill>
            </a:endParaRPr>
          </a:p>
          <a:p>
            <a:pPr indent="-331654" lvl="0" marL="306000" rtl="0" algn="l">
              <a:spcBef>
                <a:spcPts val="320"/>
              </a:spcBef>
              <a:spcAft>
                <a:spcPts val="0"/>
              </a:spcAft>
              <a:buClr>
                <a:srgbClr val="D16349"/>
              </a:buClr>
              <a:buSzPts val="2060"/>
              <a:buFont typeface="Gill Sans"/>
              <a:buChar char="◼"/>
            </a:pPr>
            <a:r>
              <a:rPr b="1" lang="en-US" sz="2300">
                <a:solidFill>
                  <a:srgbClr val="646B86"/>
                </a:solidFill>
              </a:rPr>
              <a:t>Congress and the league pledge loyalty and collaboration in return for vague promises of ‘self-rule’</a:t>
            </a:r>
            <a:endParaRPr b="1" sz="2300">
              <a:solidFill>
                <a:srgbClr val="646B86"/>
              </a:solidFill>
            </a:endParaRPr>
          </a:p>
          <a:p>
            <a:pPr indent="-331654" lvl="0" marL="306000" rtl="0" algn="l">
              <a:spcBef>
                <a:spcPts val="320"/>
              </a:spcBef>
              <a:spcAft>
                <a:spcPts val="0"/>
              </a:spcAft>
              <a:buClr>
                <a:srgbClr val="D16349"/>
              </a:buClr>
              <a:buSzPts val="2060"/>
              <a:buFont typeface="Gill Sans"/>
              <a:buChar char="◼"/>
            </a:pPr>
            <a:r>
              <a:rPr b="1" lang="en-US" sz="2300">
                <a:solidFill>
                  <a:srgbClr val="646B86"/>
                </a:solidFill>
              </a:rPr>
              <a:t>Over a £ 1 billion pounds sterling additionally extracted from the subcontinent as a ‘gift’</a:t>
            </a:r>
            <a:endParaRPr b="1" sz="2300">
              <a:solidFill>
                <a:srgbClr val="646B86"/>
              </a:solidFill>
            </a:endParaRPr>
          </a:p>
          <a:p>
            <a:pPr indent="-331654" lvl="0" marL="306000" rtl="0" algn="l">
              <a:spcBef>
                <a:spcPts val="320"/>
              </a:spcBef>
              <a:spcAft>
                <a:spcPts val="0"/>
              </a:spcAft>
              <a:buClr>
                <a:srgbClr val="D16349"/>
              </a:buClr>
              <a:buSzPts val="2060"/>
              <a:buFont typeface="Gill Sans"/>
              <a:buChar char="◼"/>
            </a:pPr>
            <a:r>
              <a:rPr b="1" lang="en-US" sz="2300">
                <a:solidFill>
                  <a:srgbClr val="646B86"/>
                </a:solidFill>
              </a:rPr>
              <a:t>Food and grain forcibly seized from farmers to feed British, mercenary and other empire-allied forces </a:t>
            </a:r>
            <a:endParaRPr b="1" sz="2300">
              <a:solidFill>
                <a:srgbClr val="646B86"/>
              </a:solidFill>
            </a:endParaRPr>
          </a:p>
          <a:p>
            <a:pPr indent="-331654" lvl="0" marL="306000" rtl="0" algn="l">
              <a:spcBef>
                <a:spcPts val="320"/>
              </a:spcBef>
              <a:spcAft>
                <a:spcPts val="0"/>
              </a:spcAft>
              <a:buClr>
                <a:srgbClr val="D16349"/>
              </a:buClr>
              <a:buSzPts val="2060"/>
              <a:buFont typeface="Gill Sans"/>
              <a:buChar char="◼"/>
            </a:pPr>
            <a:r>
              <a:rPr b="1" lang="en-US" sz="2300">
                <a:solidFill>
                  <a:srgbClr val="646B86"/>
                </a:solidFill>
              </a:rPr>
              <a:t>Famine-like conditions return to the subcontinent </a:t>
            </a:r>
            <a:endParaRPr b="1" sz="2500"/>
          </a:p>
        </p:txBody>
      </p:sp>
      <p:pic>
        <p:nvPicPr>
          <p:cNvPr id="116" name="Google Shape;116;p3"/>
          <p:cNvPicPr preferRelativeResize="0"/>
          <p:nvPr/>
        </p:nvPicPr>
        <p:blipFill>
          <a:blip r:embed="rId3">
            <a:alphaModFix/>
          </a:blip>
          <a:stretch>
            <a:fillRect/>
          </a:stretch>
        </p:blipFill>
        <p:spPr>
          <a:xfrm>
            <a:off x="8056597" y="2109481"/>
            <a:ext cx="2789734" cy="430514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txBox="1"/>
          <p:nvPr>
            <p:ph type="title"/>
          </p:nvPr>
        </p:nvSpPr>
        <p:spPr>
          <a:xfrm>
            <a:off x="581192" y="1041403"/>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FROM THE START OF THE SECOND WORLD WAR TO DOMINION STATUS IN AUGUST 1947 </a:t>
            </a:r>
            <a:endParaRPr/>
          </a:p>
          <a:p>
            <a:pPr indent="0" lvl="0" marL="0" rtl="0" algn="l">
              <a:spcBef>
                <a:spcPts val="0"/>
              </a:spcBef>
              <a:spcAft>
                <a:spcPts val="0"/>
              </a:spcAft>
              <a:buClr>
                <a:schemeClr val="lt1"/>
              </a:buClr>
              <a:buSzPts val="2800"/>
              <a:buFont typeface="Gill Sans"/>
              <a:buNone/>
            </a:pPr>
            <a:r>
              <a:t/>
            </a:r>
            <a:endParaRPr/>
          </a:p>
        </p:txBody>
      </p:sp>
      <p:sp>
        <p:nvSpPr>
          <p:cNvPr id="392" name="Google Shape;392;p36"/>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26390" lvl="0" marL="285750" rtl="0" algn="l">
              <a:spcBef>
                <a:spcPts val="0"/>
              </a:spcBef>
              <a:spcAft>
                <a:spcPts val="0"/>
              </a:spcAft>
              <a:buClr>
                <a:srgbClr val="D16349"/>
              </a:buClr>
              <a:buSzPts val="2000"/>
              <a:buFont typeface="Gill Sans"/>
              <a:buChar char="⮚"/>
            </a:pPr>
            <a:r>
              <a:rPr b="1" lang="en-US" sz="2000">
                <a:solidFill>
                  <a:srgbClr val="646B86"/>
                </a:solidFill>
              </a:rPr>
              <a:t>In Bengal during 1941 – 1943 the KPP, the </a:t>
            </a:r>
            <a:r>
              <a:rPr b="1" i="1" lang="en-US" sz="2000">
                <a:solidFill>
                  <a:srgbClr val="646B86"/>
                </a:solidFill>
              </a:rPr>
              <a:t>Forward Bloc </a:t>
            </a:r>
            <a:r>
              <a:rPr b="1" lang="en-US" sz="2000">
                <a:solidFill>
                  <a:srgbClr val="646B86"/>
                </a:solidFill>
              </a:rPr>
              <a:t>and the Mahasabha form a unique coalition colonial legislative administration </a:t>
            </a:r>
            <a:endParaRPr b="1" sz="2000">
              <a:solidFill>
                <a:srgbClr val="646B86"/>
              </a:solidFill>
            </a:endParaRPr>
          </a:p>
          <a:p>
            <a:pPr indent="-326390" lvl="0" marL="285750" rtl="0" algn="l">
              <a:spcBef>
                <a:spcPts val="320"/>
              </a:spcBef>
              <a:spcAft>
                <a:spcPts val="0"/>
              </a:spcAft>
              <a:buClr>
                <a:srgbClr val="D16349"/>
              </a:buClr>
              <a:buSzPts val="2000"/>
              <a:buFont typeface="Gill Sans"/>
              <a:buChar char="⮚"/>
            </a:pPr>
            <a:r>
              <a:rPr b="1" lang="en-US" sz="2000">
                <a:solidFill>
                  <a:srgbClr val="646B86"/>
                </a:solidFill>
              </a:rPr>
              <a:t>In the end the </a:t>
            </a:r>
            <a:r>
              <a:rPr b="1" i="1" lang="en-US" sz="2000">
                <a:solidFill>
                  <a:srgbClr val="646B86"/>
                </a:solidFill>
              </a:rPr>
              <a:t>Raj </a:t>
            </a:r>
            <a:r>
              <a:rPr b="1" lang="en-US" sz="2000">
                <a:solidFill>
                  <a:srgbClr val="646B86"/>
                </a:solidFill>
              </a:rPr>
              <a:t>and the League tricked Fazlul Huq into its dissolution </a:t>
            </a:r>
            <a:endParaRPr b="1" sz="2000">
              <a:solidFill>
                <a:srgbClr val="646B86"/>
              </a:solidFill>
            </a:endParaRPr>
          </a:p>
          <a:p>
            <a:pPr indent="-326390" lvl="0" marL="285750" rtl="0" algn="l">
              <a:spcBef>
                <a:spcPts val="320"/>
              </a:spcBef>
              <a:spcAft>
                <a:spcPts val="0"/>
              </a:spcAft>
              <a:buClr>
                <a:srgbClr val="D16349"/>
              </a:buClr>
              <a:buSzPts val="2000"/>
              <a:buFont typeface="Gill Sans"/>
              <a:buChar char="⮚"/>
            </a:pPr>
            <a:r>
              <a:rPr b="1" lang="en-US" sz="2000">
                <a:solidFill>
                  <a:srgbClr val="646B86"/>
                </a:solidFill>
              </a:rPr>
              <a:t>While it did not have any powers of consequence – how such a coalition might have handled the events of 1946-1947 remains a thoughtful question </a:t>
            </a:r>
            <a:endParaRPr b="1"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ph type="title"/>
          </p:nvPr>
        </p:nvSpPr>
        <p:spPr>
          <a:xfrm>
            <a:off x="581242" y="45128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BENGAL FAMINE (1943)</a:t>
            </a:r>
            <a:endParaRPr/>
          </a:p>
        </p:txBody>
      </p:sp>
      <p:sp>
        <p:nvSpPr>
          <p:cNvPr id="398" name="Google Shape;398;p37"/>
          <p:cNvSpPr txBox="1"/>
          <p:nvPr>
            <p:ph idx="1" type="body"/>
          </p:nvPr>
        </p:nvSpPr>
        <p:spPr>
          <a:xfrm>
            <a:off x="581200" y="1873650"/>
            <a:ext cx="4952100" cy="4370700"/>
          </a:xfrm>
          <a:prstGeom prst="rect">
            <a:avLst/>
          </a:prstGeom>
          <a:noFill/>
          <a:ln>
            <a:noFill/>
          </a:ln>
        </p:spPr>
        <p:txBody>
          <a:bodyPr anchorCtr="0" anchor="ctr" bIns="45700" lIns="91425" spcFirstLastPara="1" rIns="91425" wrap="square" tIns="45700">
            <a:noAutofit/>
          </a:bodyPr>
          <a:lstStyle/>
          <a:p>
            <a:pPr indent="-326390" lvl="0" marL="285750" rtl="0" algn="l">
              <a:spcBef>
                <a:spcPts val="0"/>
              </a:spcBef>
              <a:spcAft>
                <a:spcPts val="0"/>
              </a:spcAft>
              <a:buClr>
                <a:srgbClr val="D16349"/>
              </a:buClr>
              <a:buSzPts val="2000"/>
              <a:buFont typeface="Gill Sans"/>
              <a:buChar char="⮚"/>
            </a:pPr>
            <a:r>
              <a:rPr lang="en-US" sz="2000">
                <a:solidFill>
                  <a:srgbClr val="646B86"/>
                </a:solidFill>
              </a:rPr>
              <a:t> The Bengal Famine of 1943</a:t>
            </a:r>
            <a:endParaRPr sz="2000">
              <a:solidFill>
                <a:srgbClr val="646B86"/>
              </a:solidFill>
            </a:endParaRPr>
          </a:p>
          <a:p>
            <a:pPr indent="-326390" lvl="0" marL="285750" rtl="0" algn="l">
              <a:spcBef>
                <a:spcPts val="320"/>
              </a:spcBef>
              <a:spcAft>
                <a:spcPts val="0"/>
              </a:spcAft>
              <a:buClr>
                <a:srgbClr val="D16349"/>
              </a:buClr>
              <a:buSzPts val="2000"/>
              <a:buFont typeface="Gill Sans"/>
              <a:buChar char="⮚"/>
            </a:pPr>
            <a:r>
              <a:rPr lang="en-US" sz="2000">
                <a:solidFill>
                  <a:srgbClr val="646B86"/>
                </a:solidFill>
              </a:rPr>
              <a:t> As with other British engineered famines; the issue was not one of the </a:t>
            </a:r>
            <a:r>
              <a:rPr i="1" lang="en-US" sz="2000">
                <a:solidFill>
                  <a:srgbClr val="646B86"/>
                </a:solidFill>
              </a:rPr>
              <a:t>availability</a:t>
            </a:r>
            <a:r>
              <a:rPr lang="en-US" sz="2000">
                <a:solidFill>
                  <a:srgbClr val="646B86"/>
                </a:solidFill>
              </a:rPr>
              <a:t> of food – but </a:t>
            </a:r>
            <a:r>
              <a:rPr i="1" lang="en-US" sz="2000">
                <a:solidFill>
                  <a:srgbClr val="646B86"/>
                </a:solidFill>
              </a:rPr>
              <a:t>access </a:t>
            </a:r>
            <a:r>
              <a:rPr lang="en-US" sz="2000">
                <a:solidFill>
                  <a:srgbClr val="646B86"/>
                </a:solidFill>
              </a:rPr>
              <a:t>to it</a:t>
            </a:r>
            <a:endParaRPr sz="2000">
              <a:solidFill>
                <a:srgbClr val="646B86"/>
              </a:solidFill>
            </a:endParaRPr>
          </a:p>
          <a:p>
            <a:pPr indent="-326390" lvl="0" marL="285750" rtl="0" algn="l">
              <a:spcBef>
                <a:spcPts val="320"/>
              </a:spcBef>
              <a:spcAft>
                <a:spcPts val="0"/>
              </a:spcAft>
              <a:buClr>
                <a:srgbClr val="D16349"/>
              </a:buClr>
              <a:buSzPts val="2000"/>
              <a:buFont typeface="Gill Sans"/>
              <a:buChar char="⮚"/>
            </a:pPr>
            <a:r>
              <a:rPr lang="en-US" sz="2000">
                <a:solidFill>
                  <a:srgbClr val="646B86"/>
                </a:solidFill>
              </a:rPr>
              <a:t> The </a:t>
            </a:r>
            <a:r>
              <a:rPr i="1" lang="en-US" sz="2000">
                <a:solidFill>
                  <a:srgbClr val="646B86"/>
                </a:solidFill>
              </a:rPr>
              <a:t>Raj </a:t>
            </a:r>
            <a:r>
              <a:rPr lang="en-US" sz="2000">
                <a:solidFill>
                  <a:srgbClr val="646B86"/>
                </a:solidFill>
              </a:rPr>
              <a:t>had taken a deliberate decision that food would only be given to those sections of the populace who were of ‘use’ to their war effort</a:t>
            </a:r>
            <a:endParaRPr sz="2000">
              <a:solidFill>
                <a:srgbClr val="646B86"/>
              </a:solidFill>
            </a:endParaRPr>
          </a:p>
          <a:p>
            <a:pPr indent="-326390" lvl="0" marL="285750" rtl="0" algn="l">
              <a:spcBef>
                <a:spcPts val="320"/>
              </a:spcBef>
              <a:spcAft>
                <a:spcPts val="0"/>
              </a:spcAft>
              <a:buClr>
                <a:srgbClr val="D16349"/>
              </a:buClr>
              <a:buSzPts val="2000"/>
              <a:buFont typeface="Gill Sans"/>
              <a:buChar char="⮚"/>
            </a:pPr>
            <a:r>
              <a:rPr lang="en-US" sz="2000">
                <a:solidFill>
                  <a:srgbClr val="646B86"/>
                </a:solidFill>
              </a:rPr>
              <a:t> Between 3 – 5 million innocent Bengalis perish as a result  </a:t>
            </a:r>
            <a:endParaRPr sz="2000"/>
          </a:p>
        </p:txBody>
      </p:sp>
      <p:pic>
        <p:nvPicPr>
          <p:cNvPr id="399" name="Google Shape;399;p37"/>
          <p:cNvPicPr preferRelativeResize="0"/>
          <p:nvPr/>
        </p:nvPicPr>
        <p:blipFill>
          <a:blip r:embed="rId3">
            <a:alphaModFix/>
          </a:blip>
          <a:stretch>
            <a:fillRect/>
          </a:stretch>
        </p:blipFill>
        <p:spPr>
          <a:xfrm>
            <a:off x="5722725" y="2293023"/>
            <a:ext cx="5888075" cy="3429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8"/>
          <p:cNvSpPr txBox="1"/>
          <p:nvPr>
            <p:ph type="title"/>
          </p:nvPr>
        </p:nvSpPr>
        <p:spPr>
          <a:xfrm>
            <a:off x="581192" y="43453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LAHORE RESOLUTION </a:t>
            </a:r>
            <a:endParaRPr/>
          </a:p>
        </p:txBody>
      </p:sp>
      <p:sp>
        <p:nvSpPr>
          <p:cNvPr id="405" name="Google Shape;405;p38"/>
          <p:cNvSpPr txBox="1"/>
          <p:nvPr>
            <p:ph idx="1" type="body"/>
          </p:nvPr>
        </p:nvSpPr>
        <p:spPr>
          <a:xfrm>
            <a:off x="581200" y="2180500"/>
            <a:ext cx="5244000" cy="4099200"/>
          </a:xfrm>
          <a:prstGeom prst="rect">
            <a:avLst/>
          </a:prstGeom>
          <a:noFill/>
          <a:ln>
            <a:noFill/>
          </a:ln>
        </p:spPr>
        <p:txBody>
          <a:bodyPr anchorCtr="0" anchor="ctr" bIns="45700" lIns="91425" spcFirstLastPara="1" rIns="91425" wrap="square" tIns="45700">
            <a:normAutofit lnSpcReduction="10000"/>
          </a:bodyPr>
          <a:lstStyle/>
          <a:p>
            <a:pPr indent="-326390" lvl="0" marL="285750" rtl="0" algn="l">
              <a:spcBef>
                <a:spcPts val="0"/>
              </a:spcBef>
              <a:spcAft>
                <a:spcPts val="0"/>
              </a:spcAft>
              <a:buClr>
                <a:srgbClr val="D16349"/>
              </a:buClr>
              <a:buSzPts val="2000"/>
              <a:buFont typeface="Gill Sans"/>
              <a:buChar char="⮚"/>
            </a:pPr>
            <a:r>
              <a:rPr lang="en-US" sz="2000">
                <a:solidFill>
                  <a:srgbClr val="646B86"/>
                </a:solidFill>
              </a:rPr>
              <a:t>March 1940: the Lahore resolution is announced – no reference to an entity called ‘Pakistan’ – but the call is made to the </a:t>
            </a:r>
            <a:r>
              <a:rPr i="1" lang="en-US" sz="2000">
                <a:solidFill>
                  <a:srgbClr val="646B86"/>
                </a:solidFill>
              </a:rPr>
              <a:t>Raj </a:t>
            </a:r>
            <a:r>
              <a:rPr lang="en-US" sz="2000">
                <a:solidFill>
                  <a:srgbClr val="646B86"/>
                </a:solidFill>
              </a:rPr>
              <a:t>to make provisions for Muslim-majority provinces in the event of a British departure from the subcontinent </a:t>
            </a:r>
            <a:endParaRPr sz="2000">
              <a:solidFill>
                <a:srgbClr val="646B86"/>
              </a:solidFill>
            </a:endParaRPr>
          </a:p>
          <a:p>
            <a:pPr indent="-199390" lvl="0" marL="285750" rtl="0" algn="l">
              <a:spcBef>
                <a:spcPts val="320"/>
              </a:spcBef>
              <a:spcAft>
                <a:spcPts val="0"/>
              </a:spcAft>
              <a:buClr>
                <a:srgbClr val="D16349"/>
              </a:buClr>
              <a:buSzPts val="1360"/>
              <a:buFont typeface="Noto Sans Symbols"/>
              <a:buNone/>
            </a:pPr>
            <a:r>
              <a:t/>
            </a:r>
            <a:endParaRPr sz="2000">
              <a:solidFill>
                <a:srgbClr val="646B86"/>
              </a:solidFill>
            </a:endParaRPr>
          </a:p>
          <a:p>
            <a:pPr indent="-326390" lvl="0" marL="285750" rtl="0" algn="l">
              <a:spcBef>
                <a:spcPts val="320"/>
              </a:spcBef>
              <a:spcAft>
                <a:spcPts val="0"/>
              </a:spcAft>
              <a:buClr>
                <a:srgbClr val="D16349"/>
              </a:buClr>
              <a:buSzPts val="2000"/>
              <a:buFont typeface="Gill Sans"/>
              <a:buChar char="⮚"/>
            </a:pPr>
            <a:r>
              <a:rPr lang="en-US" sz="2000">
                <a:solidFill>
                  <a:srgbClr val="646B86"/>
                </a:solidFill>
              </a:rPr>
              <a:t> Until 1943 Mohammad Ali Jinnah, The principal leader of the league, refuses to entertain the term ‘Pakistan’  </a:t>
            </a:r>
            <a:endParaRPr sz="2000">
              <a:solidFill>
                <a:srgbClr val="646B86"/>
              </a:solidFill>
            </a:endParaRPr>
          </a:p>
          <a:p>
            <a:pPr indent="-199390" lvl="0" marL="285750" rtl="0" algn="l">
              <a:spcBef>
                <a:spcPts val="320"/>
              </a:spcBef>
              <a:spcAft>
                <a:spcPts val="0"/>
              </a:spcAft>
              <a:buClr>
                <a:srgbClr val="D16349"/>
              </a:buClr>
              <a:buSzPts val="1360"/>
              <a:buFont typeface="Noto Sans Symbols"/>
              <a:buNone/>
            </a:pPr>
            <a:r>
              <a:t/>
            </a:r>
            <a:endParaRPr sz="2000">
              <a:solidFill>
                <a:srgbClr val="646B86"/>
              </a:solidFill>
            </a:endParaRPr>
          </a:p>
          <a:p>
            <a:pPr indent="-326390" lvl="0" marL="285750" rtl="0" algn="l">
              <a:spcBef>
                <a:spcPts val="320"/>
              </a:spcBef>
              <a:spcAft>
                <a:spcPts val="0"/>
              </a:spcAft>
              <a:buClr>
                <a:srgbClr val="D16349"/>
              </a:buClr>
              <a:buSzPts val="2000"/>
              <a:buFont typeface="Gill Sans"/>
              <a:buChar char="⮚"/>
            </a:pPr>
            <a:r>
              <a:rPr lang="en-US" sz="2000">
                <a:solidFill>
                  <a:srgbClr val="646B86"/>
                </a:solidFill>
              </a:rPr>
              <a:t> In 1946 Jinnah removes the reference to ‘provinces’ or ‘states’ and makes it a singular state </a:t>
            </a:r>
            <a:endParaRPr sz="2000"/>
          </a:p>
        </p:txBody>
      </p:sp>
      <p:pic>
        <p:nvPicPr>
          <p:cNvPr id="406" name="Google Shape;406;p38"/>
          <p:cNvPicPr preferRelativeResize="0"/>
          <p:nvPr/>
        </p:nvPicPr>
        <p:blipFill>
          <a:blip r:embed="rId3">
            <a:alphaModFix/>
          </a:blip>
          <a:stretch>
            <a:fillRect/>
          </a:stretch>
        </p:blipFill>
        <p:spPr>
          <a:xfrm>
            <a:off x="6043626" y="2355898"/>
            <a:ext cx="5482000" cy="3327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ph type="title"/>
          </p:nvPr>
        </p:nvSpPr>
        <p:spPr>
          <a:xfrm>
            <a:off x="581242" y="4429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SUBHAS AND THE FORMATION OF AZAD HIND FAUJ </a:t>
            </a:r>
            <a:endParaRPr/>
          </a:p>
        </p:txBody>
      </p:sp>
      <p:sp>
        <p:nvSpPr>
          <p:cNvPr id="412" name="Google Shape;412;p3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337185" lvl="0" marL="285750" rtl="0" algn="l">
              <a:spcBef>
                <a:spcPts val="280"/>
              </a:spcBef>
              <a:spcAft>
                <a:spcPts val="0"/>
              </a:spcAft>
              <a:buClr>
                <a:srgbClr val="D16349"/>
              </a:buClr>
              <a:buSzPts val="2000"/>
              <a:buFont typeface="Gill Sans"/>
              <a:buChar char="⮚"/>
            </a:pPr>
            <a:r>
              <a:rPr b="1" lang="en-US" sz="2000">
                <a:solidFill>
                  <a:srgbClr val="646B86"/>
                </a:solidFill>
              </a:rPr>
              <a:t>In January 1941, Subhas Chandra Bose dramatically escapes the British-occupied subcontinent. In April, he reaches Berlin, the capital of National-Socialist Germany. </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Subhas Chandra Bose’s signal importance is underlined by the fact that he was officially targeted for assassination by the British government after January 1941, with such instructions given to all British forces. </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From captured mercenaries and civilians, he forms the Free India Legion. For the first time since 1857, a leader of the subcontinent has successfully formed a military unit loyal to the peoples of the subcontinent and not the Raj. </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However, he is frustrated in not being able to participate in the mass uprisings that break out after August 1942 across the subcontinent.</a:t>
            </a:r>
            <a:endParaRPr b="1"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descr="A group of men in military uniforms&#10;&#10;Description automatically generated" id="417" name="Google Shape;417;p40"/>
          <p:cNvPicPr preferRelativeResize="0"/>
          <p:nvPr>
            <p:ph idx="4294967295" type="body"/>
          </p:nvPr>
        </p:nvPicPr>
        <p:blipFill rotWithShape="1">
          <a:blip r:embed="rId3">
            <a:alphaModFix/>
          </a:blip>
          <a:srcRect b="0" l="0" r="0" t="0"/>
          <a:stretch/>
        </p:blipFill>
        <p:spPr>
          <a:xfrm>
            <a:off x="0" y="0"/>
            <a:ext cx="12192000" cy="6158700"/>
          </a:xfrm>
          <a:prstGeom prst="rect">
            <a:avLst/>
          </a:prstGeom>
          <a:noFill/>
          <a:ln>
            <a:noFill/>
          </a:ln>
        </p:spPr>
      </p:pic>
      <p:sp>
        <p:nvSpPr>
          <p:cNvPr id="418" name="Google Shape;418;p40"/>
          <p:cNvSpPr txBox="1"/>
          <p:nvPr/>
        </p:nvSpPr>
        <p:spPr>
          <a:xfrm>
            <a:off x="138525" y="6158700"/>
            <a:ext cx="79707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Gill Sans"/>
                <a:ea typeface="Gill Sans"/>
                <a:cs typeface="Gill Sans"/>
                <a:sym typeface="Gill Sans"/>
              </a:rPr>
              <a:t>SUBHAS IN GERMANY  </a:t>
            </a:r>
            <a:endParaRPr b="1" sz="1800">
              <a:solidFill>
                <a:schemeClr val="dk2"/>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type="title"/>
          </p:nvPr>
        </p:nvSpPr>
        <p:spPr>
          <a:xfrm>
            <a:off x="581192" y="4178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QUIT INDIA MOVEMENT </a:t>
            </a:r>
            <a:endParaRPr/>
          </a:p>
        </p:txBody>
      </p:sp>
      <p:sp>
        <p:nvSpPr>
          <p:cNvPr id="424" name="Google Shape;424;p41"/>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337185" lvl="0" marL="285750" rtl="0" algn="l">
              <a:spcBef>
                <a:spcPts val="280"/>
              </a:spcBef>
              <a:spcAft>
                <a:spcPts val="0"/>
              </a:spcAft>
              <a:buClr>
                <a:srgbClr val="D16349"/>
              </a:buClr>
              <a:buSzPts val="2000"/>
              <a:buFont typeface="Gill Sans"/>
              <a:buChar char="⮚"/>
            </a:pPr>
            <a:r>
              <a:rPr b="1" lang="en-US" sz="2000">
                <a:solidFill>
                  <a:srgbClr val="646B86"/>
                </a:solidFill>
              </a:rPr>
              <a:t>In August 1942, under tremendous pressure from the populace, Gandhi announces the ‘Quit India Movement.’</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The Raj arrests Gandhi and his entire leadership – thus the movement becomes a decentralized assortment of self-propelled anti-colonial struggles</a:t>
            </a:r>
            <a:r>
              <a:rPr b="1" lang="en-US" sz="2000">
                <a:solidFill>
                  <a:srgbClr val="646B86"/>
                </a:solidFill>
              </a:rPr>
              <a:t>.</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From Berlin, using radio broadcasts, Subhas Chandra Bose urges his followers and revolutionaries to use whatever methods and tactics they can to combat the Raj.</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The British brutally crush the struggles by August 1943, including using torture and rape as weapons of war.</a:t>
            </a:r>
            <a:endParaRPr b="1" sz="2000">
              <a:solidFill>
                <a:srgbClr val="646B86"/>
              </a:solidFill>
            </a:endParaRPr>
          </a:p>
          <a:p>
            <a:pPr indent="-337185" lvl="0" marL="285750" rtl="0" algn="l">
              <a:spcBef>
                <a:spcPts val="280"/>
              </a:spcBef>
              <a:spcAft>
                <a:spcPts val="0"/>
              </a:spcAft>
              <a:buClr>
                <a:srgbClr val="D16349"/>
              </a:buClr>
              <a:buSzPts val="2000"/>
              <a:buFont typeface="Gill Sans"/>
              <a:buChar char="⮚"/>
            </a:pPr>
            <a:r>
              <a:rPr b="1" lang="en-US" sz="2000">
                <a:solidFill>
                  <a:srgbClr val="646B86"/>
                </a:solidFill>
              </a:rPr>
              <a:t>Gandhi will categorically reject any association with the events of the Quit India Movement.</a:t>
            </a:r>
            <a:endParaRPr b="1"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42"/>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close-up of a document&#10;&#10;Description automatically generated" id="434" name="Google Shape;434;p42"/>
          <p:cNvPicPr preferRelativeResize="0"/>
          <p:nvPr>
            <p:ph idx="1" type="body"/>
          </p:nvPr>
        </p:nvPicPr>
        <p:blipFill rotWithShape="1">
          <a:blip r:embed="rId3">
            <a:alphaModFix/>
          </a:blip>
          <a:srcRect b="0" l="0" r="0" t="0"/>
          <a:stretch/>
        </p:blipFill>
        <p:spPr>
          <a:xfrm>
            <a:off x="2119703" y="637031"/>
            <a:ext cx="4065526" cy="5954269"/>
          </a:xfrm>
          <a:prstGeom prst="rect">
            <a:avLst/>
          </a:prstGeom>
          <a:noFill/>
          <a:ln>
            <a:noFill/>
          </a:ln>
        </p:spPr>
      </p:pic>
      <p:sp>
        <p:nvSpPr>
          <p:cNvPr id="435" name="Google Shape;435;p42"/>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txBox="1"/>
          <p:nvPr>
            <p:ph type="title"/>
          </p:nvPr>
        </p:nvSpPr>
        <p:spPr>
          <a:xfrm>
            <a:off x="8060213" y="1568625"/>
            <a:ext cx="3667200" cy="27813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Gill Sans"/>
              <a:buNone/>
            </a:pPr>
            <a:r>
              <a:rPr lang="en-US" sz="3300">
                <a:solidFill>
                  <a:srgbClr val="FFFFFF"/>
                </a:solidFill>
              </a:rPr>
              <a:t>PROVISIONAL GOVERNMENT OF AZAD HIND FORMED</a:t>
            </a:r>
            <a:endParaRPr sz="33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0" name="Shape 440"/>
        <p:cNvGrpSpPr/>
        <p:nvPr/>
      </p:nvGrpSpPr>
      <p:grpSpPr>
        <a:xfrm>
          <a:off x="0" y="0"/>
          <a:ext cx="0" cy="0"/>
          <a:chOff x="0" y="0"/>
          <a:chExt cx="0" cy="0"/>
        </a:xfrm>
      </p:grpSpPr>
      <p:sp>
        <p:nvSpPr>
          <p:cNvPr id="441" name="Google Shape;441;p43"/>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group of people in military uniforms&#10;&#10;Description automatically generated" id="446" name="Google Shape;446;p43"/>
          <p:cNvPicPr preferRelativeResize="0"/>
          <p:nvPr>
            <p:ph idx="1" type="body"/>
          </p:nvPr>
        </p:nvPicPr>
        <p:blipFill rotWithShape="1">
          <a:blip r:embed="rId3">
            <a:alphaModFix/>
          </a:blip>
          <a:srcRect b="0" l="0" r="0" t="0"/>
          <a:stretch/>
        </p:blipFill>
        <p:spPr>
          <a:xfrm>
            <a:off x="462353" y="827531"/>
            <a:ext cx="7389751" cy="5563744"/>
          </a:xfrm>
          <a:prstGeom prst="rect">
            <a:avLst/>
          </a:prstGeom>
          <a:noFill/>
          <a:ln>
            <a:noFill/>
          </a:ln>
        </p:spPr>
      </p:pic>
      <p:sp>
        <p:nvSpPr>
          <p:cNvPr id="447" name="Google Shape;447;p43"/>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txBox="1"/>
          <p:nvPr>
            <p:ph type="title"/>
          </p:nvPr>
        </p:nvSpPr>
        <p:spPr>
          <a:xfrm>
            <a:off x="8111650" y="1553850"/>
            <a:ext cx="3564300" cy="29301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3600"/>
              <a:buFont typeface="Gill Sans"/>
              <a:buNone/>
            </a:pPr>
            <a:r>
              <a:rPr lang="en-US" sz="3600">
                <a:solidFill>
                  <a:srgbClr val="FFFFFF"/>
                </a:solidFill>
              </a:rPr>
              <a:t>SUBHAS AND THE MEMBERS OF THE PROVINCIAL GOVT. </a:t>
            </a:r>
            <a:endParaRPr sz="36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44"/>
          <p:cNvSpPr/>
          <p:nvPr/>
        </p:nvSpPr>
        <p:spPr>
          <a:xfrm>
            <a:off x="0" y="614406"/>
            <a:ext cx="12192000" cy="6243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54" name="Google Shape;454;p44"/>
          <p:cNvSpPr/>
          <p:nvPr/>
        </p:nvSpPr>
        <p:spPr>
          <a:xfrm>
            <a:off x="442377" y="614407"/>
            <a:ext cx="3707400" cy="561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txBox="1"/>
          <p:nvPr>
            <p:ph idx="1" type="body"/>
          </p:nvPr>
        </p:nvSpPr>
        <p:spPr>
          <a:xfrm>
            <a:off x="591230" y="1305618"/>
            <a:ext cx="3409800" cy="4036500"/>
          </a:xfrm>
          <a:prstGeom prst="rect">
            <a:avLst/>
          </a:prstGeom>
          <a:noFill/>
          <a:ln>
            <a:noFill/>
          </a:ln>
        </p:spPr>
        <p:txBody>
          <a:bodyPr anchorCtr="0" anchor="ctr" bIns="45700" lIns="91425" spcFirstLastPara="1" rIns="91425" wrap="square" tIns="45700">
            <a:normAutofit/>
          </a:bodyPr>
          <a:lstStyle/>
          <a:p>
            <a:pPr indent="0" lvl="0" marL="105156" rtl="0" algn="l">
              <a:spcBef>
                <a:spcPts val="0"/>
              </a:spcBef>
              <a:spcAft>
                <a:spcPts val="0"/>
              </a:spcAft>
              <a:buSzPts val="1656"/>
              <a:buNone/>
            </a:pPr>
            <a:r>
              <a:rPr lang="en-US">
                <a:solidFill>
                  <a:schemeClr val="lt1"/>
                </a:solidFill>
              </a:rPr>
              <a:t>Poster : Depiction of Divide and Rule Politics of the Britishers by a local newspaper</a:t>
            </a:r>
            <a:endParaRPr>
              <a:solidFill>
                <a:schemeClr val="lt1"/>
              </a:solidFill>
            </a:endParaRPr>
          </a:p>
        </p:txBody>
      </p:sp>
      <p:pic>
        <p:nvPicPr>
          <p:cNvPr descr="A cartoon of men fighting in a bed&#10;&#10;Description automatically generated" id="456" name="Google Shape;456;p44"/>
          <p:cNvPicPr preferRelativeResize="0"/>
          <p:nvPr/>
        </p:nvPicPr>
        <p:blipFill rotWithShape="1">
          <a:blip r:embed="rId3">
            <a:alphaModFix/>
          </a:blip>
          <a:srcRect b="0" l="0" r="0" t="0"/>
          <a:stretch/>
        </p:blipFill>
        <p:spPr>
          <a:xfrm>
            <a:off x="4399466" y="644916"/>
            <a:ext cx="7340605" cy="559832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p45"/>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erson wearing sunglasses and a hat&#10;&#10;Description automatically generated" id="466" name="Google Shape;466;p45"/>
          <p:cNvPicPr preferRelativeResize="0"/>
          <p:nvPr>
            <p:ph idx="1" type="body"/>
          </p:nvPr>
        </p:nvPicPr>
        <p:blipFill rotWithShape="1">
          <a:blip r:embed="rId3">
            <a:alphaModFix/>
          </a:blip>
          <a:srcRect b="0" l="0" r="0" t="0"/>
          <a:stretch/>
        </p:blipFill>
        <p:spPr>
          <a:xfrm>
            <a:off x="983848" y="722756"/>
            <a:ext cx="6508686" cy="4735069"/>
          </a:xfrm>
          <a:prstGeom prst="rect">
            <a:avLst/>
          </a:prstGeom>
          <a:noFill/>
          <a:ln>
            <a:noFill/>
          </a:ln>
        </p:spPr>
      </p:pic>
      <p:sp>
        <p:nvSpPr>
          <p:cNvPr id="467" name="Google Shape;467;p45"/>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txBox="1"/>
          <p:nvPr>
            <p:ph type="title"/>
          </p:nvPr>
        </p:nvSpPr>
        <p:spPr>
          <a:xfrm>
            <a:off x="8296275" y="1419225"/>
            <a:ext cx="3081576" cy="415976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360"/>
              <a:buFont typeface="Arial"/>
              <a:buNone/>
            </a:pPr>
            <a:r>
              <a:rPr lang="en-US" sz="1600"/>
              <a:t>A unique feature of the ‘Free India Army’ or ‘Azad Hind Fauj’ in East Asia was the formation of a fully-trained and armed women’s only regiment of freedom fighters. </a:t>
            </a:r>
            <a:endParaRPr sz="1600"/>
          </a:p>
          <a:p>
            <a:pPr indent="0" lvl="0" marL="0" rtl="0" algn="l">
              <a:spcBef>
                <a:spcPts val="1320"/>
              </a:spcBef>
              <a:spcAft>
                <a:spcPts val="0"/>
              </a:spcAft>
              <a:buClr>
                <a:schemeClr val="dk1"/>
              </a:buClr>
              <a:buSzPts val="1360"/>
              <a:buFont typeface="Arial"/>
              <a:buNone/>
            </a:pPr>
            <a:r>
              <a:rPr lang="en-US" sz="1600"/>
              <a:t>Subhas Chandra Bose chose Lakshmi Swaminathan, a brilliant young doctor in Singapore, to organize and head the unit. </a:t>
            </a:r>
            <a:endParaRPr sz="1600"/>
          </a:p>
          <a:p>
            <a:pPr indent="0" lvl="0" marL="0" rtl="0" algn="l">
              <a:spcBef>
                <a:spcPts val="1320"/>
              </a:spcBef>
              <a:spcAft>
                <a:spcPts val="0"/>
              </a:spcAft>
              <a:buClr>
                <a:schemeClr val="dk1"/>
              </a:buClr>
              <a:buSzPts val="1360"/>
              <a:buFont typeface="Arial"/>
              <a:buNone/>
            </a:pPr>
            <a:r>
              <a:rPr lang="en-US" sz="1600"/>
              <a:t>The regiment saw heavy combat during the retreat from Burma in 1944-45. </a:t>
            </a:r>
            <a:endParaRPr sz="1600">
              <a:solidFill>
                <a:srgbClr val="FFFFFF"/>
              </a:solidFill>
            </a:endParaRPr>
          </a:p>
        </p:txBody>
      </p:sp>
      <p:pic>
        <p:nvPicPr>
          <p:cNvPr descr="A black background with blue text&#10;&#10;Description automatically generated" id="469" name="Google Shape;469;p45"/>
          <p:cNvPicPr preferRelativeResize="0"/>
          <p:nvPr/>
        </p:nvPicPr>
        <p:blipFill rotWithShape="1">
          <a:blip r:embed="rId4">
            <a:alphaModFix/>
          </a:blip>
          <a:srcRect b="0" l="0" r="0" t="0"/>
          <a:stretch/>
        </p:blipFill>
        <p:spPr>
          <a:xfrm>
            <a:off x="2543175" y="5581650"/>
            <a:ext cx="3219450" cy="64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526992" y="601631"/>
            <a:ext cx="11029500" cy="163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REVOLUTIONARY BOMBING</a:t>
            </a:r>
            <a:endParaRPr/>
          </a:p>
          <a:p>
            <a:pPr indent="0" lvl="0" marL="0" rtl="0" algn="l">
              <a:spcBef>
                <a:spcPts val="0"/>
              </a:spcBef>
              <a:spcAft>
                <a:spcPts val="0"/>
              </a:spcAft>
              <a:buClr>
                <a:schemeClr val="lt1"/>
              </a:buClr>
              <a:buSzPts val="2800"/>
              <a:buFont typeface="Gill Sans"/>
              <a:buNone/>
            </a:pPr>
            <a:r>
              <a:t/>
            </a:r>
            <a:endParaRPr/>
          </a:p>
        </p:txBody>
      </p:sp>
      <p:sp>
        <p:nvSpPr>
          <p:cNvPr id="122" name="Google Shape;122;p4"/>
          <p:cNvSpPr txBox="1"/>
          <p:nvPr>
            <p:ph idx="1" type="body"/>
          </p:nvPr>
        </p:nvSpPr>
        <p:spPr>
          <a:xfrm>
            <a:off x="581200" y="2180500"/>
            <a:ext cx="6544500" cy="3869100"/>
          </a:xfrm>
          <a:prstGeom prst="rect">
            <a:avLst/>
          </a:prstGeom>
          <a:noFill/>
          <a:ln>
            <a:noFill/>
          </a:ln>
        </p:spPr>
        <p:txBody>
          <a:bodyPr anchorCtr="0" anchor="ctr" bIns="45700" lIns="91425" spcFirstLastPara="1" rIns="91425" wrap="square" tIns="45700">
            <a:noAutofit/>
          </a:bodyPr>
          <a:lstStyle/>
          <a:p>
            <a:pPr indent="-325304" lvl="0" marL="306000" rtl="0" algn="l">
              <a:spcBef>
                <a:spcPts val="0"/>
              </a:spcBef>
              <a:spcAft>
                <a:spcPts val="0"/>
              </a:spcAft>
              <a:buClr>
                <a:srgbClr val="D16349"/>
              </a:buClr>
              <a:buSzPts val="1960"/>
              <a:buFont typeface="Gill Sans"/>
              <a:buChar char="◼"/>
            </a:pPr>
            <a:r>
              <a:rPr b="1" lang="en-US" sz="2200">
                <a:solidFill>
                  <a:srgbClr val="646B86"/>
                </a:solidFill>
              </a:rPr>
              <a:t>1912: Bengal revolutionaries bomb Viceroy during his inaugural entry to Delhi </a:t>
            </a:r>
            <a:endParaRPr b="1" sz="2200">
              <a:solidFill>
                <a:srgbClr val="646B86"/>
              </a:solidFill>
            </a:endParaRPr>
          </a:p>
          <a:p>
            <a:pPr indent="-325304" lvl="0" marL="306000" rtl="0" algn="l">
              <a:spcBef>
                <a:spcPts val="320"/>
              </a:spcBef>
              <a:spcAft>
                <a:spcPts val="0"/>
              </a:spcAft>
              <a:buClr>
                <a:srgbClr val="D16349"/>
              </a:buClr>
              <a:buSzPts val="1960"/>
              <a:buFont typeface="Gill Sans"/>
              <a:buChar char="◼"/>
            </a:pPr>
            <a:r>
              <a:rPr b="1" lang="en-US" sz="2200">
                <a:solidFill>
                  <a:srgbClr val="646B86"/>
                </a:solidFill>
              </a:rPr>
              <a:t>Bengal </a:t>
            </a:r>
            <a:r>
              <a:rPr b="1" i="1" lang="en-US" sz="2200">
                <a:solidFill>
                  <a:srgbClr val="646B86"/>
                </a:solidFill>
              </a:rPr>
              <a:t>new era </a:t>
            </a:r>
            <a:r>
              <a:rPr b="1" lang="en-US" sz="2200">
                <a:solidFill>
                  <a:srgbClr val="646B86"/>
                </a:solidFill>
              </a:rPr>
              <a:t>groups, Sikh ‘Ghadar’ (‘rebellion’ or ‘mutiny’) and Pan-Islamist revolutionaries join hands with the German and Ottoman Empires in a bid overthrow the </a:t>
            </a:r>
            <a:r>
              <a:rPr b="1" i="1" lang="en-US" sz="2200">
                <a:solidFill>
                  <a:srgbClr val="646B86"/>
                </a:solidFill>
              </a:rPr>
              <a:t>Raj </a:t>
            </a:r>
            <a:endParaRPr b="1" sz="2200">
              <a:solidFill>
                <a:srgbClr val="646B86"/>
              </a:solidFill>
            </a:endParaRPr>
          </a:p>
          <a:p>
            <a:pPr indent="-325304" lvl="0" marL="306000" rtl="0" algn="l">
              <a:spcBef>
                <a:spcPts val="320"/>
              </a:spcBef>
              <a:spcAft>
                <a:spcPts val="0"/>
              </a:spcAft>
              <a:buClr>
                <a:srgbClr val="D16349"/>
              </a:buClr>
              <a:buSzPts val="1960"/>
              <a:buFont typeface="Gill Sans"/>
              <a:buChar char="◼"/>
            </a:pPr>
            <a:r>
              <a:rPr b="1" lang="en-US" sz="2200">
                <a:solidFill>
                  <a:srgbClr val="646B86"/>
                </a:solidFill>
              </a:rPr>
              <a:t>A provisional government is formed in Kabul </a:t>
            </a:r>
            <a:endParaRPr b="1" sz="2200">
              <a:solidFill>
                <a:srgbClr val="646B86"/>
              </a:solidFill>
            </a:endParaRPr>
          </a:p>
          <a:p>
            <a:pPr indent="-325304" lvl="0" marL="306000" rtl="0" algn="l">
              <a:spcBef>
                <a:spcPts val="320"/>
              </a:spcBef>
              <a:spcAft>
                <a:spcPts val="0"/>
              </a:spcAft>
              <a:buClr>
                <a:srgbClr val="D16349"/>
              </a:buClr>
              <a:buSzPts val="1960"/>
              <a:buFont typeface="Gill Sans"/>
              <a:buChar char="◼"/>
            </a:pPr>
            <a:r>
              <a:rPr b="1" lang="en-US" sz="2200">
                <a:solidFill>
                  <a:srgbClr val="646B86"/>
                </a:solidFill>
              </a:rPr>
              <a:t>February 21, 1915: planned 1857-style uprising with German assistance fails </a:t>
            </a:r>
            <a:endParaRPr b="1" sz="2200">
              <a:solidFill>
                <a:srgbClr val="646B86"/>
              </a:solidFill>
            </a:endParaRPr>
          </a:p>
          <a:p>
            <a:pPr indent="-306254" lvl="0" marL="306000" rtl="0" algn="l">
              <a:spcBef>
                <a:spcPts val="320"/>
              </a:spcBef>
              <a:spcAft>
                <a:spcPts val="0"/>
              </a:spcAft>
              <a:buClr>
                <a:srgbClr val="D16349"/>
              </a:buClr>
              <a:buSzPts val="1660"/>
              <a:buFont typeface="Gill Sans"/>
              <a:buChar char="◼"/>
            </a:pPr>
            <a:r>
              <a:rPr b="1" lang="en-US" sz="2200">
                <a:solidFill>
                  <a:srgbClr val="646B86"/>
                </a:solidFill>
              </a:rPr>
              <a:t>Rash Behari Bose, principal mastermind of 1912 and 1915 escapes to Imperial Japan</a:t>
            </a:r>
            <a:r>
              <a:rPr b="1" lang="en-US" sz="2400"/>
              <a:t>  </a:t>
            </a:r>
            <a:endParaRPr b="1" sz="2400"/>
          </a:p>
        </p:txBody>
      </p:sp>
      <p:pic>
        <p:nvPicPr>
          <p:cNvPr id="123" name="Google Shape;123;p4"/>
          <p:cNvPicPr preferRelativeResize="0"/>
          <p:nvPr/>
        </p:nvPicPr>
        <p:blipFill>
          <a:blip r:embed="rId3">
            <a:alphaModFix/>
          </a:blip>
          <a:stretch>
            <a:fillRect/>
          </a:stretch>
        </p:blipFill>
        <p:spPr>
          <a:xfrm>
            <a:off x="7702925" y="1953500"/>
            <a:ext cx="3713850" cy="43900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FORMATION OF PROVISIONAL GOVERNMENT OF FREE INDIA </a:t>
            </a:r>
            <a:endParaRPr/>
          </a:p>
          <a:p>
            <a:pPr indent="0" lvl="0" marL="0" rtl="0" algn="l">
              <a:spcBef>
                <a:spcPts val="0"/>
              </a:spcBef>
              <a:spcAft>
                <a:spcPts val="0"/>
              </a:spcAft>
              <a:buClr>
                <a:schemeClr val="lt1"/>
              </a:buClr>
              <a:buSzPts val="2800"/>
              <a:buFont typeface="Gill Sans"/>
              <a:buNone/>
            </a:pPr>
            <a:r>
              <a:rPr lang="en-US"/>
              <a:t>AND THE THE DEATH OF SUBHAS BOSE</a:t>
            </a:r>
            <a:endParaRPr/>
          </a:p>
        </p:txBody>
      </p:sp>
      <p:sp>
        <p:nvSpPr>
          <p:cNvPr id="475" name="Google Shape;475;p46"/>
          <p:cNvSpPr txBox="1"/>
          <p:nvPr>
            <p:ph idx="1" type="body"/>
          </p:nvPr>
        </p:nvSpPr>
        <p:spPr>
          <a:xfrm>
            <a:off x="479150" y="2180500"/>
            <a:ext cx="7335000" cy="4072800"/>
          </a:xfrm>
          <a:prstGeom prst="rect">
            <a:avLst/>
          </a:prstGeom>
          <a:noFill/>
          <a:ln>
            <a:noFill/>
          </a:ln>
        </p:spPr>
        <p:txBody>
          <a:bodyPr anchorCtr="0" anchor="ctr" bIns="45700" lIns="91425" spcFirstLastPara="1" rIns="91425" wrap="square" tIns="45700">
            <a:noAutofit/>
          </a:bodyPr>
          <a:lstStyle/>
          <a:p>
            <a:pPr indent="-315144" lvl="0" marL="306000" rtl="0" algn="l">
              <a:spcBef>
                <a:spcPts val="280"/>
              </a:spcBef>
              <a:spcAft>
                <a:spcPts val="0"/>
              </a:spcAft>
              <a:buClr>
                <a:srgbClr val="D16349"/>
              </a:buClr>
              <a:buSzPts val="1800"/>
              <a:buFont typeface="Gill Sans"/>
              <a:buChar char="◼"/>
            </a:pPr>
            <a:r>
              <a:rPr b="1" lang="en-US">
                <a:solidFill>
                  <a:srgbClr val="646B86"/>
                </a:solidFill>
              </a:rPr>
              <a:t>In 1943, Subhas Chandra Bose arrived in East Asia and established a provisional government of Free India and a larger army of liberation – the Indian National Army, composed of civilians from the subcontinent based in East Asia and mercenaries who had been captured by the Japanese.</a:t>
            </a:r>
            <a:endParaRPr b="1">
              <a:solidFill>
                <a:srgbClr val="646B86"/>
              </a:solidFill>
            </a:endParaRPr>
          </a:p>
          <a:p>
            <a:pPr indent="0" lvl="0" marL="457200" rtl="0" algn="l">
              <a:spcBef>
                <a:spcPts val="280"/>
              </a:spcBef>
              <a:spcAft>
                <a:spcPts val="0"/>
              </a:spcAft>
              <a:buNone/>
            </a:pPr>
            <a:r>
              <a:t/>
            </a:r>
            <a:endParaRPr b="1">
              <a:solidFill>
                <a:srgbClr val="646B86"/>
              </a:solidFill>
            </a:endParaRPr>
          </a:p>
          <a:p>
            <a:pPr indent="-315144" lvl="0" marL="306000" rtl="0" algn="l">
              <a:spcBef>
                <a:spcPts val="280"/>
              </a:spcBef>
              <a:spcAft>
                <a:spcPts val="0"/>
              </a:spcAft>
              <a:buClr>
                <a:srgbClr val="D16349"/>
              </a:buClr>
              <a:buSzPts val="1800"/>
              <a:buFont typeface="Gill Sans"/>
              <a:buChar char="◼"/>
            </a:pPr>
            <a:r>
              <a:rPr b="1" lang="en-US">
                <a:solidFill>
                  <a:srgbClr val="646B86"/>
                </a:solidFill>
              </a:rPr>
              <a:t>During 1943–1944, the Indian National Army took part in the Imphal-Kohima campaign.</a:t>
            </a:r>
            <a:endParaRPr b="1">
              <a:solidFill>
                <a:srgbClr val="646B86"/>
              </a:solidFill>
            </a:endParaRPr>
          </a:p>
          <a:p>
            <a:pPr indent="0" lvl="0" marL="457200" rtl="0" algn="l">
              <a:spcBef>
                <a:spcPts val="280"/>
              </a:spcBef>
              <a:spcAft>
                <a:spcPts val="0"/>
              </a:spcAft>
              <a:buNone/>
            </a:pPr>
            <a:r>
              <a:t/>
            </a:r>
            <a:endParaRPr b="1">
              <a:solidFill>
                <a:srgbClr val="646B86"/>
              </a:solidFill>
            </a:endParaRPr>
          </a:p>
          <a:p>
            <a:pPr indent="-315144" lvl="0" marL="306000" rtl="0" algn="l">
              <a:spcBef>
                <a:spcPts val="280"/>
              </a:spcBef>
              <a:spcAft>
                <a:spcPts val="0"/>
              </a:spcAft>
              <a:buClr>
                <a:srgbClr val="D16349"/>
              </a:buClr>
              <a:buSzPts val="1800"/>
              <a:buFont typeface="Gill Sans"/>
              <a:buChar char="◼"/>
            </a:pPr>
            <a:r>
              <a:rPr b="1" lang="en-US">
                <a:solidFill>
                  <a:srgbClr val="646B86"/>
                </a:solidFill>
              </a:rPr>
              <a:t>On 18 August 1945, while traveling onwards to meet with Soviet officials, the plane carrying Subhas Chandra Bose crashed in Taipei.</a:t>
            </a:r>
            <a:endParaRPr b="1">
              <a:solidFill>
                <a:srgbClr val="646B86"/>
              </a:solidFill>
            </a:endParaRPr>
          </a:p>
          <a:p>
            <a:pPr indent="0" lvl="0" marL="457200" rtl="0" algn="l">
              <a:spcBef>
                <a:spcPts val="280"/>
              </a:spcBef>
              <a:spcAft>
                <a:spcPts val="0"/>
              </a:spcAft>
              <a:buNone/>
            </a:pPr>
            <a:r>
              <a:rPr b="1" lang="en-US">
                <a:solidFill>
                  <a:srgbClr val="646B86"/>
                </a:solidFill>
              </a:rPr>
              <a:t> </a:t>
            </a:r>
            <a:endParaRPr b="1">
              <a:solidFill>
                <a:srgbClr val="646B86"/>
              </a:solidFill>
            </a:endParaRPr>
          </a:p>
          <a:p>
            <a:pPr indent="-315144" lvl="0" marL="306000" rtl="0" algn="l">
              <a:spcBef>
                <a:spcPts val="280"/>
              </a:spcBef>
              <a:spcAft>
                <a:spcPts val="0"/>
              </a:spcAft>
              <a:buClr>
                <a:srgbClr val="D16349"/>
              </a:buClr>
              <a:buSzPts val="1800"/>
              <a:buFont typeface="Gill Sans"/>
              <a:buChar char="◼"/>
            </a:pPr>
            <a:r>
              <a:rPr b="1" lang="en-US">
                <a:solidFill>
                  <a:srgbClr val="646B86"/>
                </a:solidFill>
              </a:rPr>
              <a:t>Subhas Chandra Bose died later that evening from burn wounds – the only major subcontinental leader to die on the battlefield.</a:t>
            </a:r>
            <a:endParaRPr b="1"/>
          </a:p>
        </p:txBody>
      </p:sp>
      <p:pic>
        <p:nvPicPr>
          <p:cNvPr id="476" name="Google Shape;476;p46"/>
          <p:cNvPicPr preferRelativeResize="0"/>
          <p:nvPr/>
        </p:nvPicPr>
        <p:blipFill>
          <a:blip r:embed="rId3">
            <a:alphaModFix/>
          </a:blip>
          <a:stretch>
            <a:fillRect/>
          </a:stretch>
        </p:blipFill>
        <p:spPr>
          <a:xfrm>
            <a:off x="8129175" y="1844100"/>
            <a:ext cx="3557825" cy="4409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7"/>
          <p:cNvSpPr txBox="1"/>
          <p:nvPr>
            <p:ph type="title"/>
          </p:nvPr>
        </p:nvSpPr>
        <p:spPr>
          <a:xfrm>
            <a:off x="581192" y="40943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UPRISING OF THE ROYAL INDIAN NAVY </a:t>
            </a:r>
            <a:endParaRPr/>
          </a:p>
        </p:txBody>
      </p:sp>
      <p:sp>
        <p:nvSpPr>
          <p:cNvPr id="482" name="Google Shape;482;p47"/>
          <p:cNvSpPr txBox="1"/>
          <p:nvPr>
            <p:ph idx="1" type="body"/>
          </p:nvPr>
        </p:nvSpPr>
        <p:spPr>
          <a:xfrm>
            <a:off x="355850" y="1957650"/>
            <a:ext cx="7049400" cy="4246500"/>
          </a:xfrm>
          <a:prstGeom prst="rect">
            <a:avLst/>
          </a:prstGeom>
          <a:noFill/>
          <a:ln>
            <a:noFill/>
          </a:ln>
        </p:spPr>
        <p:txBody>
          <a:bodyPr anchorCtr="0" anchor="ctr" bIns="45700" lIns="91425" spcFirstLastPara="1" rIns="91425" wrap="square" tIns="45700">
            <a:normAutofit lnSpcReduction="10000"/>
          </a:bodyPr>
          <a:lstStyle/>
          <a:p>
            <a:pPr indent="-317500" lvl="0" marL="285750" rtl="0" algn="l">
              <a:spcBef>
                <a:spcPts val="280"/>
              </a:spcBef>
              <a:spcAft>
                <a:spcPts val="0"/>
              </a:spcAft>
              <a:buClr>
                <a:srgbClr val="D16349"/>
              </a:buClr>
              <a:buSzPts val="1690"/>
              <a:buFont typeface="Gill Sans"/>
              <a:buChar char="⮚"/>
            </a:pPr>
            <a:r>
              <a:rPr b="1" lang="en-US" sz="1900">
                <a:solidFill>
                  <a:srgbClr val="646B86"/>
                </a:solidFill>
              </a:rPr>
              <a:t>At the end of the war, the Raj foolishly decides to put officers and soldiers of the INA on trial for “treason.” </a:t>
            </a:r>
            <a:br>
              <a:rPr b="1" lang="en-US" sz="1900">
                <a:solidFill>
                  <a:srgbClr val="646B86"/>
                </a:solidFill>
              </a:rPr>
            </a:br>
            <a:endParaRPr b="1" sz="1900">
              <a:solidFill>
                <a:srgbClr val="646B86"/>
              </a:solidFill>
            </a:endParaRPr>
          </a:p>
          <a:p>
            <a:pPr indent="-317500" lvl="0" marL="285750" rtl="0" algn="l">
              <a:spcBef>
                <a:spcPts val="280"/>
              </a:spcBef>
              <a:spcAft>
                <a:spcPts val="0"/>
              </a:spcAft>
              <a:buClr>
                <a:srgbClr val="D16349"/>
              </a:buClr>
              <a:buSzPts val="1690"/>
              <a:buFont typeface="Gill Sans"/>
              <a:buChar char="⮚"/>
            </a:pPr>
            <a:r>
              <a:rPr b="1" lang="en-US" sz="1900">
                <a:solidFill>
                  <a:srgbClr val="646B86"/>
                </a:solidFill>
              </a:rPr>
              <a:t>This leads to a massive subcontinent-wide groundswell of agitation and anger, and severely undermines the loyalty of the mercenaries to their British masters.</a:t>
            </a:r>
            <a:br>
              <a:rPr b="1" lang="en-US" sz="1900">
                <a:solidFill>
                  <a:srgbClr val="646B86"/>
                </a:solidFill>
              </a:rPr>
            </a:br>
            <a:endParaRPr b="1" sz="1900">
              <a:solidFill>
                <a:srgbClr val="646B86"/>
              </a:solidFill>
            </a:endParaRPr>
          </a:p>
          <a:p>
            <a:pPr indent="-317500" lvl="0" marL="285750" rtl="0" algn="l">
              <a:spcBef>
                <a:spcPts val="280"/>
              </a:spcBef>
              <a:spcAft>
                <a:spcPts val="0"/>
              </a:spcAft>
              <a:buClr>
                <a:srgbClr val="D16349"/>
              </a:buClr>
              <a:buSzPts val="1690"/>
              <a:buFont typeface="Gill Sans"/>
              <a:buChar char="⮚"/>
            </a:pPr>
            <a:r>
              <a:rPr b="1" lang="en-US" sz="1900">
                <a:solidFill>
                  <a:srgbClr val="646B86"/>
                </a:solidFill>
              </a:rPr>
              <a:t>In early 1946, an uprising takes place onboard the ships of the mercenary navy – the so-called ‘Royal Indian Navy’ – with tens of thousands of sailors participating in ports across the subcontinent. </a:t>
            </a:r>
            <a:br>
              <a:rPr b="1" lang="en-US" sz="1900">
                <a:solidFill>
                  <a:srgbClr val="646B86"/>
                </a:solidFill>
              </a:rPr>
            </a:br>
            <a:endParaRPr b="1" sz="1900">
              <a:solidFill>
                <a:srgbClr val="646B86"/>
              </a:solidFill>
            </a:endParaRPr>
          </a:p>
          <a:p>
            <a:pPr indent="-317500" lvl="0" marL="285750" rtl="0" algn="l">
              <a:spcBef>
                <a:spcPts val="280"/>
              </a:spcBef>
              <a:spcAft>
                <a:spcPts val="0"/>
              </a:spcAft>
              <a:buClr>
                <a:srgbClr val="D16349"/>
              </a:buClr>
              <a:buSzPts val="1690"/>
              <a:buFont typeface="Gill Sans"/>
              <a:buChar char="⮚"/>
            </a:pPr>
            <a:r>
              <a:rPr b="1" lang="en-US" sz="1900">
                <a:solidFill>
                  <a:srgbClr val="646B86"/>
                </a:solidFill>
              </a:rPr>
              <a:t>Sailors and civilians – Hindus and Muslims – fight side by side against British and mercenary forces.</a:t>
            </a:r>
            <a:endParaRPr b="1" sz="2300"/>
          </a:p>
        </p:txBody>
      </p:sp>
      <p:pic>
        <p:nvPicPr>
          <p:cNvPr id="483" name="Google Shape;483;p47"/>
          <p:cNvPicPr preferRelativeResize="0"/>
          <p:nvPr/>
        </p:nvPicPr>
        <p:blipFill>
          <a:blip r:embed="rId3">
            <a:alphaModFix/>
          </a:blip>
          <a:stretch>
            <a:fillRect/>
          </a:stretch>
        </p:blipFill>
        <p:spPr>
          <a:xfrm>
            <a:off x="7723175" y="1957650"/>
            <a:ext cx="3791726" cy="424650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8"/>
          <p:cNvSpPr txBox="1"/>
          <p:nvPr>
            <p:ph type="title"/>
          </p:nvPr>
        </p:nvSpPr>
        <p:spPr>
          <a:xfrm>
            <a:off x="581242" y="3509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LOGIC BEHIND BRITISH RAJ’S DEPARTURE FROM INDIA </a:t>
            </a:r>
            <a:endParaRPr/>
          </a:p>
        </p:txBody>
      </p:sp>
      <p:sp>
        <p:nvSpPr>
          <p:cNvPr id="489" name="Google Shape;489;p48"/>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4800" lvl="0" marL="285750" rtl="0" algn="l">
              <a:spcBef>
                <a:spcPts val="280"/>
              </a:spcBef>
              <a:spcAft>
                <a:spcPts val="0"/>
              </a:spcAft>
              <a:buClr>
                <a:srgbClr val="D16349"/>
              </a:buClr>
              <a:buSzPts val="1490"/>
              <a:buFont typeface="Gill Sans"/>
              <a:buChar char="⮚"/>
            </a:pPr>
            <a:r>
              <a:rPr b="1" lang="en-US" sz="1700">
                <a:solidFill>
                  <a:srgbClr val="646B86"/>
                </a:solidFill>
              </a:rPr>
              <a:t>British military and civilian officials conclude that to reassert complete control of the subcontinent would require a ‘reconquest.’ This was no longer possible in the aftermath of the war, with Britain financially and militarily exhausted and remaining resources needed elsewhere to hold on to other sectors of the empire.</a:t>
            </a:r>
            <a:endParaRPr b="1" sz="1700">
              <a:solidFill>
                <a:srgbClr val="646B86"/>
              </a:solidFill>
            </a:endParaRPr>
          </a:p>
          <a:p>
            <a:pPr indent="0" lvl="0" marL="457200" rtl="0" algn="l">
              <a:spcBef>
                <a:spcPts val="280"/>
              </a:spcBef>
              <a:spcAft>
                <a:spcPts val="0"/>
              </a:spcAft>
              <a:buClr>
                <a:schemeClr val="dk1"/>
              </a:buClr>
              <a:buSzPts val="1360"/>
              <a:buFont typeface="Arial"/>
              <a:buNone/>
            </a:pPr>
            <a:r>
              <a:t/>
            </a:r>
            <a:endParaRPr b="1" sz="1700">
              <a:solidFill>
                <a:srgbClr val="646B86"/>
              </a:solidFill>
            </a:endParaRPr>
          </a:p>
          <a:p>
            <a:pPr indent="-304800" lvl="0" marL="285750" rtl="0" algn="l">
              <a:spcBef>
                <a:spcPts val="280"/>
              </a:spcBef>
              <a:spcAft>
                <a:spcPts val="0"/>
              </a:spcAft>
              <a:buClr>
                <a:srgbClr val="D16349"/>
              </a:buClr>
              <a:buSzPts val="1490"/>
              <a:buFont typeface="Gill Sans"/>
              <a:buChar char="⮚"/>
            </a:pPr>
            <a:r>
              <a:rPr b="1" lang="en-US" sz="1700">
                <a:solidFill>
                  <a:srgbClr val="646B86"/>
                </a:solidFill>
              </a:rPr>
              <a:t>The lack of complete trust in their mercenaries after the events of the INA officers' trials and the RIN uprising was entirely due to the actions of Subhas Chandra Bose and the Indian National Army.</a:t>
            </a:r>
            <a:endParaRPr b="1" sz="1700">
              <a:solidFill>
                <a:srgbClr val="646B86"/>
              </a:solidFill>
            </a:endParaRPr>
          </a:p>
          <a:p>
            <a:pPr indent="0" lvl="0" marL="457200" rtl="0" algn="l">
              <a:spcBef>
                <a:spcPts val="280"/>
              </a:spcBef>
              <a:spcAft>
                <a:spcPts val="0"/>
              </a:spcAft>
              <a:buClr>
                <a:schemeClr val="dk1"/>
              </a:buClr>
              <a:buSzPts val="1360"/>
              <a:buFont typeface="Arial"/>
              <a:buNone/>
            </a:pPr>
            <a:r>
              <a:t/>
            </a:r>
            <a:endParaRPr b="1" sz="1700">
              <a:solidFill>
                <a:srgbClr val="646B86"/>
              </a:solidFill>
            </a:endParaRPr>
          </a:p>
          <a:p>
            <a:pPr indent="-304800" lvl="0" marL="285750" rtl="0" algn="l">
              <a:spcBef>
                <a:spcPts val="280"/>
              </a:spcBef>
              <a:spcAft>
                <a:spcPts val="0"/>
              </a:spcAft>
              <a:buClr>
                <a:srgbClr val="D16349"/>
              </a:buClr>
              <a:buSzPts val="1490"/>
              <a:buFont typeface="Gill Sans"/>
              <a:buChar char="⮚"/>
            </a:pPr>
            <a:r>
              <a:rPr b="1" lang="en-US" sz="1700">
                <a:solidFill>
                  <a:srgbClr val="646B86"/>
                </a:solidFill>
              </a:rPr>
              <a:t>A decision is taken by London to depart from the Raj by hoping to transfer power to its preferred collaborators in the Congress and the League.</a:t>
            </a:r>
            <a:endParaRPr b="1" sz="2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9"/>
          <p:cNvSpPr txBox="1"/>
          <p:nvPr>
            <p:ph type="title"/>
          </p:nvPr>
        </p:nvSpPr>
        <p:spPr>
          <a:xfrm>
            <a:off x="581242" y="4396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DIRECT ACTION DAY </a:t>
            </a:r>
            <a:endParaRPr/>
          </a:p>
        </p:txBody>
      </p:sp>
      <p:sp>
        <p:nvSpPr>
          <p:cNvPr id="495" name="Google Shape;495;p49"/>
          <p:cNvSpPr txBox="1"/>
          <p:nvPr>
            <p:ph idx="1" type="body"/>
          </p:nvPr>
        </p:nvSpPr>
        <p:spPr>
          <a:xfrm>
            <a:off x="581196" y="2180500"/>
            <a:ext cx="6111000" cy="3678300"/>
          </a:xfrm>
          <a:prstGeom prst="rect">
            <a:avLst/>
          </a:prstGeom>
          <a:noFill/>
          <a:ln>
            <a:noFill/>
          </a:ln>
        </p:spPr>
        <p:txBody>
          <a:bodyPr anchorCtr="0" anchor="ctr" bIns="45700" lIns="91425" spcFirstLastPara="1" rIns="91425" wrap="square" tIns="45700">
            <a:noAutofit/>
          </a:bodyPr>
          <a:lstStyle/>
          <a:p>
            <a:pPr indent="-289109" lvl="0" marL="306000" rtl="0" algn="l">
              <a:spcBef>
                <a:spcPts val="280"/>
              </a:spcBef>
              <a:spcAft>
                <a:spcPts val="0"/>
              </a:spcAft>
              <a:buClr>
                <a:srgbClr val="D16349"/>
              </a:buClr>
              <a:buSzPts val="1390"/>
              <a:buFont typeface="Gill Sans"/>
              <a:buChar char="◼"/>
            </a:pPr>
            <a:r>
              <a:rPr b="1" lang="en-US" sz="1600">
                <a:solidFill>
                  <a:srgbClr val="646B86"/>
                </a:solidFill>
              </a:rPr>
              <a:t>A British Cabinet Mission is sent in early 1946 to propose a federal scheme for the provinces of the subcontinent, with provisions for individual provinces to ‘opt-out’ in favor of independence after a period of ten years.</a:t>
            </a:r>
            <a:endParaRPr b="1" sz="1600">
              <a:solidFill>
                <a:srgbClr val="646B86"/>
              </a:solidFill>
            </a:endParaRPr>
          </a:p>
          <a:p>
            <a:pPr indent="-289109" lvl="0" marL="306000" rtl="0" algn="l">
              <a:spcBef>
                <a:spcPts val="280"/>
              </a:spcBef>
              <a:spcAft>
                <a:spcPts val="0"/>
              </a:spcAft>
              <a:buClr>
                <a:srgbClr val="D16349"/>
              </a:buClr>
              <a:buSzPts val="1390"/>
              <a:buFont typeface="Gill Sans"/>
              <a:buChar char="◼"/>
            </a:pPr>
            <a:r>
              <a:rPr b="1" lang="en-US" sz="1600">
                <a:solidFill>
                  <a:srgbClr val="646B86"/>
                </a:solidFill>
              </a:rPr>
              <a:t>After agreeing in principle to the scheme, Jawaharlal Nehru publicly rejected it.</a:t>
            </a:r>
            <a:endParaRPr b="1" sz="1600">
              <a:solidFill>
                <a:srgbClr val="646B86"/>
              </a:solidFill>
            </a:endParaRPr>
          </a:p>
          <a:p>
            <a:pPr indent="-289109" lvl="0" marL="306000" rtl="0" algn="l">
              <a:spcBef>
                <a:spcPts val="280"/>
              </a:spcBef>
              <a:spcAft>
                <a:spcPts val="0"/>
              </a:spcAft>
              <a:buClr>
                <a:srgbClr val="D16349"/>
              </a:buClr>
              <a:buSzPts val="1390"/>
              <a:buFont typeface="Gill Sans"/>
              <a:buChar char="◼"/>
            </a:pPr>
            <a:r>
              <a:rPr b="1" lang="en-US" sz="1600">
                <a:solidFill>
                  <a:srgbClr val="646B86"/>
                </a:solidFill>
              </a:rPr>
              <a:t>In August 1946, Jinnah called for a ‘Day of Direct Action’ in response.</a:t>
            </a:r>
            <a:endParaRPr b="1" sz="1600">
              <a:solidFill>
                <a:srgbClr val="646B86"/>
              </a:solidFill>
            </a:endParaRPr>
          </a:p>
          <a:p>
            <a:pPr indent="-289109" lvl="0" marL="306000" rtl="0" algn="l">
              <a:spcBef>
                <a:spcPts val="280"/>
              </a:spcBef>
              <a:spcAft>
                <a:spcPts val="0"/>
              </a:spcAft>
              <a:buClr>
                <a:srgbClr val="D16349"/>
              </a:buClr>
              <a:buSzPts val="1390"/>
              <a:buFont typeface="Gill Sans"/>
              <a:buChar char="◼"/>
            </a:pPr>
            <a:r>
              <a:rPr b="1" lang="en-US" sz="1600">
                <a:solidFill>
                  <a:srgbClr val="646B86"/>
                </a:solidFill>
              </a:rPr>
              <a:t>This culminated in the communal riots of Calcutta during August 16–19.</a:t>
            </a:r>
            <a:endParaRPr b="1" sz="2000"/>
          </a:p>
        </p:txBody>
      </p:sp>
      <p:pic>
        <p:nvPicPr>
          <p:cNvPr id="496" name="Google Shape;496;p49"/>
          <p:cNvPicPr preferRelativeResize="0"/>
          <p:nvPr/>
        </p:nvPicPr>
        <p:blipFill>
          <a:blip r:embed="rId3">
            <a:alphaModFix/>
          </a:blip>
          <a:stretch>
            <a:fillRect/>
          </a:stretch>
        </p:blipFill>
        <p:spPr>
          <a:xfrm>
            <a:off x="6958175" y="2000350"/>
            <a:ext cx="4807149" cy="3858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00" name="Shape 500"/>
        <p:cNvGrpSpPr/>
        <p:nvPr/>
      </p:nvGrpSpPr>
      <p:grpSpPr>
        <a:xfrm>
          <a:off x="0" y="0"/>
          <a:ext cx="0" cy="0"/>
          <a:chOff x="0" y="0"/>
          <a:chExt cx="0" cy="0"/>
        </a:xfrm>
      </p:grpSpPr>
      <p:sp>
        <p:nvSpPr>
          <p:cNvPr id="501" name="Google Shape;501;g3128d6190e3_0_43"/>
          <p:cNvSpPr txBox="1"/>
          <p:nvPr>
            <p:ph idx="4294967295" type="ctrTitle"/>
          </p:nvPr>
        </p:nvSpPr>
        <p:spPr>
          <a:xfrm>
            <a:off x="519625" y="918125"/>
            <a:ext cx="11799600" cy="3727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100"/>
              <a:t>DEPARTURE OF THE RAJ:</a:t>
            </a:r>
            <a:br>
              <a:rPr lang="en-US" sz="4100"/>
            </a:br>
            <a:r>
              <a:rPr lang="en-US"/>
              <a:t>DOMINION STATUS IN AUGUST 1947 </a:t>
            </a:r>
            <a:endParaRPr/>
          </a:p>
          <a:p>
            <a:pPr indent="0" lvl="0" marL="0" rtl="0" algn="l">
              <a:spcBef>
                <a:spcPts val="0"/>
              </a:spcBef>
              <a:spcAft>
                <a:spcPts val="0"/>
              </a:spcAft>
              <a:buNone/>
            </a:pPr>
            <a:r>
              <a:t/>
            </a:r>
            <a:endParaRPr sz="41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PARTITION OF INDIAN SUBCONTINENT AND </a:t>
            </a:r>
            <a:r>
              <a:rPr lang="en-US"/>
              <a:t>DEPARTURE</a:t>
            </a:r>
            <a:r>
              <a:rPr lang="en-US"/>
              <a:t> OF THE BRITISH RAJ (1/3)</a:t>
            </a:r>
            <a:endParaRPr/>
          </a:p>
        </p:txBody>
      </p:sp>
      <p:sp>
        <p:nvSpPr>
          <p:cNvPr id="507" name="Google Shape;507;p50"/>
          <p:cNvSpPr txBox="1"/>
          <p:nvPr>
            <p:ph idx="1" type="body"/>
          </p:nvPr>
        </p:nvSpPr>
        <p:spPr>
          <a:xfrm>
            <a:off x="581200" y="2180500"/>
            <a:ext cx="6049200" cy="3678300"/>
          </a:xfrm>
          <a:prstGeom prst="rect">
            <a:avLst/>
          </a:prstGeom>
          <a:noFill/>
          <a:ln>
            <a:noFill/>
          </a:ln>
        </p:spPr>
        <p:txBody>
          <a:bodyPr anchorCtr="0" anchor="ctr" bIns="45700" lIns="91425" spcFirstLastPara="1" rIns="91425" wrap="square" tIns="45700">
            <a:normAutofit lnSpcReduction="10000"/>
          </a:bodyPr>
          <a:lstStyle/>
          <a:p>
            <a:pPr indent="-289109" lvl="0" marL="306000" rtl="0" algn="l">
              <a:spcBef>
                <a:spcPts val="280"/>
              </a:spcBef>
              <a:spcAft>
                <a:spcPts val="0"/>
              </a:spcAft>
              <a:buClr>
                <a:srgbClr val="D16349"/>
              </a:buClr>
              <a:buSzPts val="1390"/>
              <a:buFont typeface="Gill Sans"/>
              <a:buChar char="◼"/>
            </a:pPr>
            <a:r>
              <a:rPr b="1" lang="en-US" sz="1600">
                <a:solidFill>
                  <a:srgbClr val="646B86"/>
                </a:solidFill>
              </a:rPr>
              <a:t>In February 1947, London sends Louis Mountbatten as the last imperial viceroy with a mandate to depart by June 1948.</a:t>
            </a:r>
            <a:endParaRPr b="1" sz="1600">
              <a:solidFill>
                <a:srgbClr val="646B86"/>
              </a:solidFill>
            </a:endParaRPr>
          </a:p>
          <a:p>
            <a:pPr indent="0" lvl="0" marL="457200" rtl="0" algn="l">
              <a:spcBef>
                <a:spcPts val="280"/>
              </a:spcBef>
              <a:spcAft>
                <a:spcPts val="0"/>
              </a:spcAft>
              <a:buNone/>
            </a:pPr>
            <a:r>
              <a:t/>
            </a:r>
            <a:endParaRPr b="1" sz="1600">
              <a:solidFill>
                <a:srgbClr val="646B86"/>
              </a:solidFill>
            </a:endParaRPr>
          </a:p>
          <a:p>
            <a:pPr indent="-289109" lvl="0" marL="306000" rtl="0" algn="l">
              <a:spcBef>
                <a:spcPts val="280"/>
              </a:spcBef>
              <a:spcAft>
                <a:spcPts val="0"/>
              </a:spcAft>
              <a:buClr>
                <a:srgbClr val="D16349"/>
              </a:buClr>
              <a:buSzPts val="1390"/>
              <a:buFont typeface="Gill Sans"/>
              <a:buChar char="◼"/>
            </a:pPr>
            <a:r>
              <a:rPr b="1" lang="en-US" sz="1600">
                <a:solidFill>
                  <a:srgbClr val="646B86"/>
                </a:solidFill>
              </a:rPr>
              <a:t>The empire was already renamed the ‘Commonwealth,’ and London demanded that independence must be preceded by ‘dominion status’ (a colony enjoying greater powers of self-governance).</a:t>
            </a:r>
            <a:endParaRPr b="1" sz="1600">
              <a:solidFill>
                <a:srgbClr val="646B86"/>
              </a:solidFill>
            </a:endParaRPr>
          </a:p>
          <a:p>
            <a:pPr indent="0" lvl="0" marL="457200" rtl="0" algn="l">
              <a:spcBef>
                <a:spcPts val="280"/>
              </a:spcBef>
              <a:spcAft>
                <a:spcPts val="0"/>
              </a:spcAft>
              <a:buNone/>
            </a:pPr>
            <a:r>
              <a:t/>
            </a:r>
            <a:endParaRPr b="1" sz="1600">
              <a:solidFill>
                <a:srgbClr val="646B86"/>
              </a:solidFill>
            </a:endParaRPr>
          </a:p>
          <a:p>
            <a:pPr indent="-289109" lvl="0" marL="306000" rtl="0" algn="l">
              <a:spcBef>
                <a:spcPts val="280"/>
              </a:spcBef>
              <a:spcAft>
                <a:spcPts val="0"/>
              </a:spcAft>
              <a:buClr>
                <a:srgbClr val="D16349"/>
              </a:buClr>
              <a:buSzPts val="1390"/>
              <a:buFont typeface="Gill Sans"/>
              <a:buChar char="◼"/>
            </a:pPr>
            <a:r>
              <a:rPr b="1" lang="en-US" sz="1600">
                <a:solidFill>
                  <a:srgbClr val="646B86"/>
                </a:solidFill>
              </a:rPr>
              <a:t>The British relationship with Hindus and Muslims now went through a full circle since 1757 – friendship with Hindus and enmity towards Muslims up to the late 19th century, followed by friendship with Muslims and enmity towards Hindus. But now a decision was taken to favor the ‘Hindu’ Congress at the expense of the League.</a:t>
            </a:r>
            <a:endParaRPr b="1" sz="2000"/>
          </a:p>
        </p:txBody>
      </p:sp>
      <p:pic>
        <p:nvPicPr>
          <p:cNvPr id="508" name="Google Shape;508;p50"/>
          <p:cNvPicPr preferRelativeResize="0"/>
          <p:nvPr/>
        </p:nvPicPr>
        <p:blipFill>
          <a:blip r:embed="rId3">
            <a:alphaModFix/>
          </a:blip>
          <a:stretch>
            <a:fillRect/>
          </a:stretch>
        </p:blipFill>
        <p:spPr>
          <a:xfrm>
            <a:off x="6888872" y="2664631"/>
            <a:ext cx="4584503" cy="280164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PARTITION OF INDIAN SUBCONTINENT AND DEPARTURE OF THE BRITISH RAJ (2/3)</a:t>
            </a:r>
            <a:endParaRPr/>
          </a:p>
        </p:txBody>
      </p:sp>
      <p:sp>
        <p:nvSpPr>
          <p:cNvPr id="514" name="Google Shape;514;p51"/>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327844" lvl="0" marL="306000" rtl="0" algn="l">
              <a:spcBef>
                <a:spcPts val="320"/>
              </a:spcBef>
              <a:spcAft>
                <a:spcPts val="0"/>
              </a:spcAft>
              <a:buClr>
                <a:srgbClr val="D16349"/>
              </a:buClr>
              <a:buSzPts val="2000"/>
              <a:buFont typeface="Gill Sans"/>
              <a:buChar char="◼"/>
            </a:pPr>
            <a:r>
              <a:rPr b="1" lang="en-US" sz="2000">
                <a:solidFill>
                  <a:srgbClr val="646B86"/>
                </a:solidFill>
              </a:rPr>
              <a:t>In June 1947, Mountbatten announces that the Raj will depart on August 14.</a:t>
            </a:r>
            <a:endParaRPr b="1" sz="2000">
              <a:solidFill>
                <a:srgbClr val="646B86"/>
              </a:solidFill>
            </a:endParaRPr>
          </a:p>
          <a:p>
            <a:pPr indent="-327844" lvl="0" marL="306000" rtl="0" algn="l">
              <a:spcBef>
                <a:spcPts val="320"/>
              </a:spcBef>
              <a:spcAft>
                <a:spcPts val="0"/>
              </a:spcAft>
              <a:buClr>
                <a:srgbClr val="D16349"/>
              </a:buClr>
              <a:buSzPts val="2000"/>
              <a:buFont typeface="Gill Sans"/>
              <a:buChar char="◼"/>
            </a:pPr>
            <a:r>
              <a:rPr b="1" lang="en-US" sz="2000">
                <a:solidFill>
                  <a:srgbClr val="646B86"/>
                </a:solidFill>
              </a:rPr>
              <a:t>Popular wishes would be ignored; the existing colonial assemblies would make the choice between a Dominion India or Dominion Pakistan.</a:t>
            </a:r>
            <a:endParaRPr b="1" sz="2000">
              <a:solidFill>
                <a:srgbClr val="646B86"/>
              </a:solidFill>
            </a:endParaRPr>
          </a:p>
          <a:p>
            <a:pPr indent="-327844" lvl="0" marL="306000" rtl="0" algn="l">
              <a:spcBef>
                <a:spcPts val="320"/>
              </a:spcBef>
              <a:spcAft>
                <a:spcPts val="0"/>
              </a:spcAft>
              <a:buClr>
                <a:srgbClr val="D16349"/>
              </a:buClr>
              <a:buSzPts val="2000"/>
              <a:buFont typeface="Gill Sans"/>
              <a:buChar char="◼"/>
            </a:pPr>
            <a:r>
              <a:rPr b="1" lang="en-US" sz="2000">
                <a:solidFill>
                  <a:srgbClr val="646B86"/>
                </a:solidFill>
              </a:rPr>
              <a:t>In Bengal and the Punjab, the only choice would be to divide the province.</a:t>
            </a:r>
            <a:endParaRPr b="1" sz="2000">
              <a:solidFill>
                <a:srgbClr val="646B86"/>
              </a:solidFill>
            </a:endParaRPr>
          </a:p>
          <a:p>
            <a:pPr indent="-327844" lvl="0" marL="306000" rtl="0" algn="l">
              <a:spcBef>
                <a:spcPts val="320"/>
              </a:spcBef>
              <a:spcAft>
                <a:spcPts val="0"/>
              </a:spcAft>
              <a:buClr>
                <a:srgbClr val="D16349"/>
              </a:buClr>
              <a:buSzPts val="2000"/>
              <a:buFont typeface="Gill Sans"/>
              <a:buChar char="◼"/>
            </a:pPr>
            <a:r>
              <a:rPr b="1" lang="en-US" sz="2000">
                <a:solidFill>
                  <a:srgbClr val="646B86"/>
                </a:solidFill>
              </a:rPr>
              <a:t>The North-West Frontier Province – overwhelmingly Muslim – had supported Congress and opposed partition; yet now, at the last moment, it was abandoned by Congress, countering the claim of Congress to secularism.</a:t>
            </a:r>
            <a:endParaRPr b="1"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PARTITION OF INDIAN SUBCONTINENT AND DEPARTURE OF THE BRITISH RAJ (3/3) </a:t>
            </a:r>
            <a:endParaRPr/>
          </a:p>
        </p:txBody>
      </p:sp>
      <p:sp>
        <p:nvSpPr>
          <p:cNvPr id="520" name="Google Shape;520;p52"/>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27844" lvl="0" marL="306000" rtl="0" algn="l">
              <a:spcBef>
                <a:spcPts val="0"/>
              </a:spcBef>
              <a:spcAft>
                <a:spcPts val="0"/>
              </a:spcAft>
              <a:buClr>
                <a:srgbClr val="D16349"/>
              </a:buClr>
              <a:buSzPts val="2000"/>
              <a:buFont typeface="Gill Sans"/>
              <a:buChar char="◼"/>
            </a:pPr>
            <a:r>
              <a:rPr b="1" lang="en-US" sz="2000">
                <a:solidFill>
                  <a:srgbClr val="646B86"/>
                </a:solidFill>
              </a:rPr>
              <a:t>In Bengal, a proposal is put forward by Sarat Chandra Bose and H.S. Suhrawardy for a third independent entity – but this is opposed by Nehru, Gandhi, the Congress joining with the Hindu Mahasabha in support of partition, and ultimately the Raj.</a:t>
            </a:r>
            <a:endParaRPr b="1" sz="2000">
              <a:solidFill>
                <a:srgbClr val="646B86"/>
              </a:solidFill>
            </a:endParaRPr>
          </a:p>
          <a:p>
            <a:pPr indent="0" lvl="0" marL="457200" rtl="0" algn="l">
              <a:spcBef>
                <a:spcPts val="0"/>
              </a:spcBef>
              <a:spcAft>
                <a:spcPts val="0"/>
              </a:spcAft>
              <a:buNone/>
            </a:pPr>
            <a:r>
              <a:t/>
            </a:r>
            <a:endParaRPr b="1" sz="2000">
              <a:solidFill>
                <a:srgbClr val="646B86"/>
              </a:solidFill>
            </a:endParaRPr>
          </a:p>
          <a:p>
            <a:pPr indent="-327844" lvl="0" marL="306000" rtl="0" algn="l">
              <a:spcBef>
                <a:spcPts val="0"/>
              </a:spcBef>
              <a:spcAft>
                <a:spcPts val="0"/>
              </a:spcAft>
              <a:buClr>
                <a:srgbClr val="D16349"/>
              </a:buClr>
              <a:buSzPts val="2000"/>
              <a:buFont typeface="Gill Sans"/>
              <a:buChar char="◼"/>
            </a:pPr>
            <a:r>
              <a:rPr b="1" lang="en-US" sz="2000">
                <a:solidFill>
                  <a:srgbClr val="646B86"/>
                </a:solidFill>
              </a:rPr>
              <a:t>One fear was that if a united Bengal was made a viable option, then the provinces of the southern part of the subcontinent, with Christians and strong anti-Brahmanical traditions in places such as Tamil Nadu, would have also opted to leave.</a:t>
            </a:r>
            <a:endParaRPr b="1" sz="2000">
              <a:solidFill>
                <a:srgbClr val="646B86"/>
              </a:solidFill>
            </a:endParaRPr>
          </a:p>
          <a:p>
            <a:pPr indent="0" lvl="0" marL="457200" rtl="0" algn="l">
              <a:spcBef>
                <a:spcPts val="0"/>
              </a:spcBef>
              <a:spcAft>
                <a:spcPts val="0"/>
              </a:spcAft>
              <a:buNone/>
            </a:pPr>
            <a:r>
              <a:t/>
            </a:r>
            <a:endParaRPr b="1" sz="2000">
              <a:solidFill>
                <a:srgbClr val="646B86"/>
              </a:solidFill>
            </a:endParaRPr>
          </a:p>
          <a:p>
            <a:pPr indent="-327844" lvl="0" marL="306000" rtl="0" algn="l">
              <a:spcBef>
                <a:spcPts val="0"/>
              </a:spcBef>
              <a:spcAft>
                <a:spcPts val="0"/>
              </a:spcAft>
              <a:buClr>
                <a:srgbClr val="D16349"/>
              </a:buClr>
              <a:buSzPts val="2000"/>
              <a:buChar char="◼"/>
            </a:pPr>
            <a:r>
              <a:rPr b="1" lang="en-US" sz="2000">
                <a:solidFill>
                  <a:srgbClr val="646B86"/>
                </a:solidFill>
              </a:rPr>
              <a:t>In the Bengal colonial assembly, the vote was 126 to 90 in favour of a united Bengal; but forced to vote separately on the question of partition, Hindus and Muslims voted along religious lines.</a:t>
            </a:r>
            <a:r>
              <a:rPr b="1" lang="en-US" sz="2000"/>
              <a:t> </a:t>
            </a:r>
            <a:endParaRPr b="1" sz="2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3"/>
          <p:cNvSpPr txBox="1"/>
          <p:nvPr>
            <p:ph type="title"/>
          </p:nvPr>
        </p:nvSpPr>
        <p:spPr>
          <a:xfrm>
            <a:off x="581242" y="4721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PARTITION AND VIOLENT MIGRATION </a:t>
            </a:r>
            <a:endParaRPr/>
          </a:p>
        </p:txBody>
      </p:sp>
      <p:sp>
        <p:nvSpPr>
          <p:cNvPr id="526" name="Google Shape;526;p53"/>
          <p:cNvSpPr txBox="1"/>
          <p:nvPr>
            <p:ph idx="1" type="body"/>
          </p:nvPr>
        </p:nvSpPr>
        <p:spPr>
          <a:xfrm>
            <a:off x="581200" y="2180500"/>
            <a:ext cx="5456400" cy="4382400"/>
          </a:xfrm>
          <a:prstGeom prst="rect">
            <a:avLst/>
          </a:prstGeom>
          <a:noFill/>
          <a:ln>
            <a:noFill/>
          </a:ln>
        </p:spPr>
        <p:txBody>
          <a:bodyPr anchorCtr="0" anchor="ctr" bIns="45700" lIns="91425" spcFirstLastPara="1" rIns="91425" wrap="square" tIns="45700">
            <a:noAutofit/>
          </a:bodyPr>
          <a:lstStyle/>
          <a:p>
            <a:pPr indent="-302444" lvl="0" marL="306000" rtl="0" algn="l">
              <a:spcBef>
                <a:spcPts val="0"/>
              </a:spcBef>
              <a:spcAft>
                <a:spcPts val="0"/>
              </a:spcAft>
              <a:buClr>
                <a:srgbClr val="D16349"/>
              </a:buClr>
              <a:buSzPts val="1600"/>
              <a:buFont typeface="Gill Sans"/>
              <a:buChar char="◼"/>
            </a:pPr>
            <a:r>
              <a:rPr b="1" lang="en-US" sz="1600">
                <a:solidFill>
                  <a:srgbClr val="646B86"/>
                </a:solidFill>
              </a:rPr>
              <a:t>The refusal of the Raj to oversee an orderly partition – estimated at over one year and not less than six weeks – unleashed unimaginable brutality and horror in fratricidal killings in the northern portion of the subcontinent and the Punjab.</a:t>
            </a:r>
            <a:endParaRPr b="1" sz="1600">
              <a:solidFill>
                <a:srgbClr val="646B86"/>
              </a:solidFill>
            </a:endParaRPr>
          </a:p>
          <a:p>
            <a:pPr indent="0" lvl="0" marL="457200" rtl="0" algn="l">
              <a:spcBef>
                <a:spcPts val="0"/>
              </a:spcBef>
              <a:spcAft>
                <a:spcPts val="0"/>
              </a:spcAft>
              <a:buNone/>
            </a:pPr>
            <a:r>
              <a:t/>
            </a:r>
            <a:endParaRPr b="1" sz="1600">
              <a:solidFill>
                <a:srgbClr val="646B86"/>
              </a:solidFill>
            </a:endParaRPr>
          </a:p>
          <a:p>
            <a:pPr indent="-302444" lvl="0" marL="306000" rtl="0" algn="l">
              <a:spcBef>
                <a:spcPts val="0"/>
              </a:spcBef>
              <a:spcAft>
                <a:spcPts val="0"/>
              </a:spcAft>
              <a:buClr>
                <a:srgbClr val="D16349"/>
              </a:buClr>
              <a:buSzPts val="1600"/>
              <a:buFont typeface="Gill Sans"/>
              <a:buChar char="◼"/>
            </a:pPr>
            <a:r>
              <a:rPr b="1" lang="en-US" sz="1600">
                <a:solidFill>
                  <a:srgbClr val="646B86"/>
                </a:solidFill>
              </a:rPr>
              <a:t>Anywhere over 4 million Hindus and Sikhs were forced to escape to East Punjab, and over 5 million Muslims were expelled to West Punjab.</a:t>
            </a:r>
            <a:endParaRPr b="1" sz="1600">
              <a:solidFill>
                <a:srgbClr val="646B86"/>
              </a:solidFill>
            </a:endParaRPr>
          </a:p>
          <a:p>
            <a:pPr indent="0" lvl="0" marL="457200" rtl="0" algn="l">
              <a:spcBef>
                <a:spcPts val="0"/>
              </a:spcBef>
              <a:spcAft>
                <a:spcPts val="0"/>
              </a:spcAft>
              <a:buNone/>
            </a:pPr>
            <a:r>
              <a:t/>
            </a:r>
            <a:endParaRPr b="1" sz="1600">
              <a:solidFill>
                <a:srgbClr val="646B86"/>
              </a:solidFill>
            </a:endParaRPr>
          </a:p>
          <a:p>
            <a:pPr indent="-302444" lvl="0" marL="306000" rtl="0" algn="l">
              <a:spcBef>
                <a:spcPts val="0"/>
              </a:spcBef>
              <a:spcAft>
                <a:spcPts val="0"/>
              </a:spcAft>
              <a:buClr>
                <a:srgbClr val="D16349"/>
              </a:buClr>
              <a:buSzPts val="1600"/>
              <a:buFont typeface="Gill Sans"/>
              <a:buChar char="◼"/>
            </a:pPr>
            <a:r>
              <a:rPr b="1" lang="en-US" sz="1600">
                <a:solidFill>
                  <a:srgbClr val="646B86"/>
                </a:solidFill>
              </a:rPr>
              <a:t>Over 12 million people were forced to leave their homes as refugees and escape.</a:t>
            </a:r>
            <a:endParaRPr b="1" sz="1600">
              <a:solidFill>
                <a:srgbClr val="646B86"/>
              </a:solidFill>
            </a:endParaRPr>
          </a:p>
          <a:p>
            <a:pPr indent="0" lvl="0" marL="457200" rtl="0" algn="l">
              <a:spcBef>
                <a:spcPts val="0"/>
              </a:spcBef>
              <a:spcAft>
                <a:spcPts val="0"/>
              </a:spcAft>
              <a:buNone/>
            </a:pPr>
            <a:r>
              <a:t/>
            </a:r>
            <a:endParaRPr b="1" sz="1600">
              <a:solidFill>
                <a:srgbClr val="646B86"/>
              </a:solidFill>
            </a:endParaRPr>
          </a:p>
          <a:p>
            <a:pPr indent="-302444" lvl="0" marL="306000" rtl="0" algn="l">
              <a:spcBef>
                <a:spcPts val="0"/>
              </a:spcBef>
              <a:spcAft>
                <a:spcPts val="0"/>
              </a:spcAft>
              <a:buClr>
                <a:srgbClr val="D16349"/>
              </a:buClr>
              <a:buSzPts val="1600"/>
              <a:buFont typeface="Gill Sans"/>
              <a:buChar char="◼"/>
            </a:pPr>
            <a:r>
              <a:rPr b="1" lang="en-US" sz="1600">
                <a:solidFill>
                  <a:srgbClr val="646B86"/>
                </a:solidFill>
              </a:rPr>
              <a:t>Countless thousands of women and girls from all three religious communities were kidnapped and disappeared.</a:t>
            </a:r>
            <a:endParaRPr b="1" sz="1600">
              <a:solidFill>
                <a:srgbClr val="646B86"/>
              </a:solidFill>
            </a:endParaRPr>
          </a:p>
          <a:p>
            <a:pPr indent="0" lvl="0" marL="457200" rtl="0" algn="l">
              <a:spcBef>
                <a:spcPts val="0"/>
              </a:spcBef>
              <a:spcAft>
                <a:spcPts val="0"/>
              </a:spcAft>
              <a:buNone/>
            </a:pPr>
            <a:r>
              <a:t/>
            </a:r>
            <a:endParaRPr b="1" sz="1600">
              <a:solidFill>
                <a:srgbClr val="646B86"/>
              </a:solidFill>
            </a:endParaRPr>
          </a:p>
          <a:p>
            <a:pPr indent="-302444" lvl="0" marL="306000" rtl="0" algn="l">
              <a:spcBef>
                <a:spcPts val="0"/>
              </a:spcBef>
              <a:spcAft>
                <a:spcPts val="0"/>
              </a:spcAft>
              <a:buClr>
                <a:srgbClr val="D16349"/>
              </a:buClr>
              <a:buSzPts val="1600"/>
              <a:buFont typeface="Gill Sans"/>
              <a:buChar char="◼"/>
            </a:pPr>
            <a:r>
              <a:rPr b="1" lang="en-US" sz="1600">
                <a:solidFill>
                  <a:srgbClr val="646B86"/>
                </a:solidFill>
              </a:rPr>
              <a:t>The total number of people killed during the partition varies – but minimum estimates are over 1 million.</a:t>
            </a:r>
            <a:endParaRPr b="1" sz="1600"/>
          </a:p>
        </p:txBody>
      </p:sp>
      <p:pic>
        <p:nvPicPr>
          <p:cNvPr id="527" name="Google Shape;527;p53"/>
          <p:cNvPicPr preferRelativeResize="0"/>
          <p:nvPr/>
        </p:nvPicPr>
        <p:blipFill>
          <a:blip r:embed="rId3">
            <a:alphaModFix/>
          </a:blip>
          <a:stretch>
            <a:fillRect/>
          </a:stretch>
        </p:blipFill>
        <p:spPr>
          <a:xfrm>
            <a:off x="6345450" y="2550861"/>
            <a:ext cx="5265351" cy="3641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4"/>
          <p:cNvSpPr txBox="1"/>
          <p:nvPr>
            <p:ph type="title"/>
          </p:nvPr>
        </p:nvSpPr>
        <p:spPr>
          <a:xfrm>
            <a:off x="581192" y="47210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PARTITION AND VIOLENT MIGRATION </a:t>
            </a:r>
            <a:endParaRPr/>
          </a:p>
        </p:txBody>
      </p:sp>
      <p:sp>
        <p:nvSpPr>
          <p:cNvPr id="533" name="Google Shape;533;p54"/>
          <p:cNvSpPr txBox="1"/>
          <p:nvPr>
            <p:ph idx="1" type="body"/>
          </p:nvPr>
        </p:nvSpPr>
        <p:spPr>
          <a:xfrm>
            <a:off x="581200" y="2180500"/>
            <a:ext cx="6739200" cy="3678300"/>
          </a:xfrm>
          <a:prstGeom prst="rect">
            <a:avLst/>
          </a:prstGeom>
          <a:noFill/>
          <a:ln>
            <a:noFill/>
          </a:ln>
        </p:spPr>
        <p:txBody>
          <a:bodyPr anchorCtr="0" anchor="ctr" bIns="45700" lIns="91425" spcFirstLastPara="1" rIns="91425" wrap="square" tIns="45700">
            <a:noAutofit/>
          </a:bodyPr>
          <a:lstStyle/>
          <a:p>
            <a:pPr indent="-311150" lvl="0" marL="285750" rtl="0" algn="l">
              <a:spcBef>
                <a:spcPts val="280"/>
              </a:spcBef>
              <a:spcAft>
                <a:spcPts val="0"/>
              </a:spcAft>
              <a:buClr>
                <a:srgbClr val="D16349"/>
              </a:buClr>
              <a:buSzPts val="1590"/>
              <a:buFont typeface="Gill Sans"/>
              <a:buChar char="⮚"/>
            </a:pPr>
            <a:r>
              <a:rPr b="1" lang="en-US">
                <a:solidFill>
                  <a:srgbClr val="646B86"/>
                </a:solidFill>
              </a:rPr>
              <a:t>While there were some communal riots in Bengal – Calcutta and Noakhali – they were nothing on the scale or brutality witnessed in the Punjab.</a:t>
            </a:r>
            <a:endParaRPr b="1">
              <a:solidFill>
                <a:srgbClr val="646B86"/>
              </a:solidFill>
            </a:endParaRPr>
          </a:p>
          <a:p>
            <a:pPr indent="0" lvl="0" marL="457200" rtl="0" algn="l">
              <a:spcBef>
                <a:spcPts val="280"/>
              </a:spcBef>
              <a:spcAft>
                <a:spcPts val="0"/>
              </a:spcAft>
              <a:buClr>
                <a:schemeClr val="dk1"/>
              </a:buClr>
              <a:buSzPts val="1360"/>
              <a:buFont typeface="Arial"/>
              <a:buNone/>
            </a:pPr>
            <a:r>
              <a:t/>
            </a:r>
            <a:endParaRPr b="1">
              <a:solidFill>
                <a:srgbClr val="646B86"/>
              </a:solidFill>
            </a:endParaRPr>
          </a:p>
          <a:p>
            <a:pPr indent="-311150" lvl="0" marL="285750" rtl="0" algn="l">
              <a:spcBef>
                <a:spcPts val="280"/>
              </a:spcBef>
              <a:spcAft>
                <a:spcPts val="0"/>
              </a:spcAft>
              <a:buClr>
                <a:srgbClr val="D16349"/>
              </a:buClr>
              <a:buSzPts val="1590"/>
              <a:buFont typeface="Gill Sans"/>
              <a:buChar char="⮚"/>
            </a:pPr>
            <a:r>
              <a:rPr b="1" lang="en-US">
                <a:solidFill>
                  <a:srgbClr val="646B86"/>
                </a:solidFill>
              </a:rPr>
              <a:t>There were also notable examples of non-communal movements – such as the ‘One-Third Share’ or ‘Tebhaga’ campaign – uniting Hindu and Muslim farmers led by activists such as Ila Mitra.</a:t>
            </a:r>
            <a:endParaRPr b="1">
              <a:solidFill>
                <a:srgbClr val="646B86"/>
              </a:solidFill>
            </a:endParaRPr>
          </a:p>
          <a:p>
            <a:pPr indent="0" lvl="0" marL="457200" rtl="0" algn="l">
              <a:spcBef>
                <a:spcPts val="280"/>
              </a:spcBef>
              <a:spcAft>
                <a:spcPts val="0"/>
              </a:spcAft>
              <a:buClr>
                <a:schemeClr val="dk1"/>
              </a:buClr>
              <a:buSzPts val="1360"/>
              <a:buFont typeface="Arial"/>
              <a:buNone/>
            </a:pPr>
            <a:r>
              <a:t/>
            </a:r>
            <a:endParaRPr b="1">
              <a:solidFill>
                <a:srgbClr val="646B86"/>
              </a:solidFill>
            </a:endParaRPr>
          </a:p>
          <a:p>
            <a:pPr indent="-311150" lvl="0" marL="285750" rtl="0" algn="l">
              <a:spcBef>
                <a:spcPts val="280"/>
              </a:spcBef>
              <a:spcAft>
                <a:spcPts val="0"/>
              </a:spcAft>
              <a:buClr>
                <a:srgbClr val="D16349"/>
              </a:buClr>
              <a:buSzPts val="1590"/>
              <a:buFont typeface="Gill Sans"/>
              <a:buChar char="⮚"/>
            </a:pPr>
            <a:r>
              <a:rPr b="1" lang="en-US">
                <a:solidFill>
                  <a:srgbClr val="646B86"/>
                </a:solidFill>
              </a:rPr>
              <a:t>An additional reason for the hatred directed towards East Bengalis by the West Pakistan Punjab elites, after August 1947, was the refusal of East Bengalis to blindly exhibit hatred of India and Indians (post-August 1947), due to the horrific experiences of the fratricidal genocide that took place in the Punjab during partition.</a:t>
            </a:r>
            <a:endParaRPr b="1" sz="2200"/>
          </a:p>
        </p:txBody>
      </p:sp>
      <p:pic>
        <p:nvPicPr>
          <p:cNvPr id="534" name="Google Shape;534;p54"/>
          <p:cNvPicPr preferRelativeResize="0"/>
          <p:nvPr/>
        </p:nvPicPr>
        <p:blipFill>
          <a:blip r:embed="rId3">
            <a:alphaModFix/>
          </a:blip>
          <a:stretch>
            <a:fillRect/>
          </a:stretch>
        </p:blipFill>
        <p:spPr>
          <a:xfrm>
            <a:off x="7858225" y="2180500"/>
            <a:ext cx="3068950" cy="4161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type="title"/>
          </p:nvPr>
        </p:nvSpPr>
        <p:spPr>
          <a:xfrm>
            <a:off x="581242" y="551606"/>
            <a:ext cx="11029500" cy="163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GOVERNMENT OF INDIA ACT OF 1919 (½)</a:t>
            </a:r>
            <a:endParaRPr/>
          </a:p>
          <a:p>
            <a:pPr indent="0" lvl="0" marL="0" rtl="0" algn="l">
              <a:spcBef>
                <a:spcPts val="0"/>
              </a:spcBef>
              <a:spcAft>
                <a:spcPts val="0"/>
              </a:spcAft>
              <a:buClr>
                <a:schemeClr val="lt1"/>
              </a:buClr>
              <a:buSzPts val="2800"/>
              <a:buFont typeface="Gill Sans"/>
              <a:buNone/>
            </a:pPr>
            <a:r>
              <a:t/>
            </a:r>
            <a:endParaRPr/>
          </a:p>
        </p:txBody>
      </p:sp>
      <p:sp>
        <p:nvSpPr>
          <p:cNvPr id="129" name="Google Shape;129;p5"/>
          <p:cNvSpPr txBox="1"/>
          <p:nvPr>
            <p:ph idx="1" type="body"/>
          </p:nvPr>
        </p:nvSpPr>
        <p:spPr>
          <a:xfrm>
            <a:off x="696222" y="2145100"/>
            <a:ext cx="6456000" cy="4163100"/>
          </a:xfrm>
          <a:prstGeom prst="rect">
            <a:avLst/>
          </a:prstGeom>
          <a:noFill/>
          <a:ln>
            <a:noFill/>
          </a:ln>
        </p:spPr>
        <p:txBody>
          <a:bodyPr anchorCtr="0" anchor="ctr" bIns="45700" lIns="91425" spcFirstLastPara="1" rIns="91425" wrap="square" tIns="45700">
            <a:normAutofit/>
          </a:bodyPr>
          <a:lstStyle/>
          <a:p>
            <a:pPr indent="-332740" lvl="0" marL="285750" rtl="0" algn="l">
              <a:spcBef>
                <a:spcPts val="0"/>
              </a:spcBef>
              <a:spcAft>
                <a:spcPts val="0"/>
              </a:spcAft>
              <a:buClr>
                <a:srgbClr val="D16349"/>
              </a:buClr>
              <a:buSzPts val="2100"/>
              <a:buFont typeface="Gill Sans"/>
              <a:buChar char="⮚"/>
            </a:pPr>
            <a:r>
              <a:rPr b="1" lang="en-US" sz="2100">
                <a:solidFill>
                  <a:srgbClr val="646B86"/>
                </a:solidFill>
              </a:rPr>
              <a:t>At the end of the first world war; the British empire is victorious – but only just, and intent on re-establishing its supremacy as one of the leading world powers</a:t>
            </a:r>
            <a:endParaRPr b="1" sz="2100">
              <a:solidFill>
                <a:srgbClr val="646B86"/>
              </a:solidFill>
            </a:endParaRPr>
          </a:p>
          <a:p>
            <a:pPr indent="-332740" lvl="0" marL="285750" rtl="0" algn="l">
              <a:spcBef>
                <a:spcPts val="320"/>
              </a:spcBef>
              <a:spcAft>
                <a:spcPts val="0"/>
              </a:spcAft>
              <a:buClr>
                <a:srgbClr val="D16349"/>
              </a:buClr>
              <a:buSzPts val="2100"/>
              <a:buFont typeface="Gill Sans"/>
              <a:buChar char="⮚"/>
            </a:pPr>
            <a:r>
              <a:rPr b="1" lang="en-US" sz="2100">
                <a:solidFill>
                  <a:srgbClr val="646B86"/>
                </a:solidFill>
              </a:rPr>
              <a:t>The triumph of the Russian revolution introduces a dimension in world-politics; the first declared socialist workers’ state </a:t>
            </a:r>
            <a:endParaRPr b="1" sz="2100">
              <a:solidFill>
                <a:srgbClr val="646B86"/>
              </a:solidFill>
            </a:endParaRPr>
          </a:p>
          <a:p>
            <a:pPr indent="-332740" lvl="0" marL="285750" rtl="0" algn="l">
              <a:spcBef>
                <a:spcPts val="320"/>
              </a:spcBef>
              <a:spcAft>
                <a:spcPts val="0"/>
              </a:spcAft>
              <a:buClr>
                <a:srgbClr val="D16349"/>
              </a:buClr>
              <a:buSzPts val="2100"/>
              <a:buFont typeface="Gill Sans"/>
              <a:buChar char="⮚"/>
            </a:pPr>
            <a:r>
              <a:rPr b="1" lang="en-US" sz="2100">
                <a:solidFill>
                  <a:srgbClr val="646B86"/>
                </a:solidFill>
              </a:rPr>
              <a:t>No self-rule will be given by the </a:t>
            </a:r>
            <a:r>
              <a:rPr b="1" i="1" lang="en-US" sz="2100">
                <a:solidFill>
                  <a:srgbClr val="646B86"/>
                </a:solidFill>
              </a:rPr>
              <a:t>Raj </a:t>
            </a:r>
            <a:endParaRPr b="1" sz="2100">
              <a:solidFill>
                <a:srgbClr val="646B86"/>
              </a:solidFill>
            </a:endParaRPr>
          </a:p>
          <a:p>
            <a:pPr indent="-332740" lvl="0" marL="285750" rtl="0" algn="l">
              <a:spcBef>
                <a:spcPts val="320"/>
              </a:spcBef>
              <a:spcAft>
                <a:spcPts val="0"/>
              </a:spcAft>
              <a:buClr>
                <a:srgbClr val="D16349"/>
              </a:buClr>
              <a:buSzPts val="2100"/>
              <a:buFont typeface="Gill Sans"/>
              <a:buChar char="⮚"/>
            </a:pPr>
            <a:r>
              <a:rPr b="1" lang="en-US" sz="2100">
                <a:solidFill>
                  <a:srgbClr val="646B86"/>
                </a:solidFill>
              </a:rPr>
              <a:t>Congress and the league discredited </a:t>
            </a:r>
            <a:endParaRPr b="1" sz="2100">
              <a:solidFill>
                <a:srgbClr val="646B86"/>
              </a:solidFill>
            </a:endParaRPr>
          </a:p>
          <a:p>
            <a:pPr indent="-332740" lvl="0" marL="285750" rtl="0" algn="l">
              <a:spcBef>
                <a:spcPts val="320"/>
              </a:spcBef>
              <a:spcAft>
                <a:spcPts val="0"/>
              </a:spcAft>
              <a:buClr>
                <a:srgbClr val="D16349"/>
              </a:buClr>
              <a:buSzPts val="2100"/>
              <a:buFont typeface="Gill Sans"/>
              <a:buChar char="⮚"/>
            </a:pPr>
            <a:r>
              <a:rPr b="1" i="1" lang="en-US" sz="2100">
                <a:solidFill>
                  <a:srgbClr val="646B86"/>
                </a:solidFill>
              </a:rPr>
              <a:t>Raj </a:t>
            </a:r>
            <a:r>
              <a:rPr b="1" lang="en-US" sz="2100">
                <a:solidFill>
                  <a:srgbClr val="646B86"/>
                </a:solidFill>
              </a:rPr>
              <a:t>however offers concessions in the form of the government of India Act of 1919  </a:t>
            </a:r>
            <a:endParaRPr b="1" sz="2100"/>
          </a:p>
        </p:txBody>
      </p:sp>
      <p:pic>
        <p:nvPicPr>
          <p:cNvPr id="130" name="Google Shape;130;p5"/>
          <p:cNvPicPr preferRelativeResize="0"/>
          <p:nvPr/>
        </p:nvPicPr>
        <p:blipFill>
          <a:blip r:embed="rId3">
            <a:alphaModFix/>
          </a:blip>
          <a:stretch>
            <a:fillRect/>
          </a:stretch>
        </p:blipFill>
        <p:spPr>
          <a:xfrm>
            <a:off x="7762750" y="1922325"/>
            <a:ext cx="3617349" cy="47464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5"/>
          <p:cNvSpPr txBox="1"/>
          <p:nvPr>
            <p:ph type="title"/>
          </p:nvPr>
        </p:nvSpPr>
        <p:spPr>
          <a:xfrm>
            <a:off x="581242" y="409431"/>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DOMINION STATUS OF INDIA AND PAKISTAN</a:t>
            </a:r>
            <a:endParaRPr/>
          </a:p>
        </p:txBody>
      </p:sp>
      <p:sp>
        <p:nvSpPr>
          <p:cNvPr id="540" name="Google Shape;540;p55"/>
          <p:cNvSpPr txBox="1"/>
          <p:nvPr>
            <p:ph idx="1" type="body"/>
          </p:nvPr>
        </p:nvSpPr>
        <p:spPr>
          <a:xfrm>
            <a:off x="581200" y="2180500"/>
            <a:ext cx="7075500" cy="3678300"/>
          </a:xfrm>
          <a:prstGeom prst="rect">
            <a:avLst/>
          </a:prstGeom>
          <a:noFill/>
          <a:ln>
            <a:noFill/>
          </a:ln>
        </p:spPr>
        <p:txBody>
          <a:bodyPr anchorCtr="0" anchor="ctr" bIns="45700" lIns="91425" spcFirstLastPara="1" rIns="91425" wrap="square" tIns="45700">
            <a:noAutofit/>
          </a:bodyPr>
          <a:lstStyle/>
          <a:p>
            <a:pPr indent="-210183" lvl="0" marL="285750" rtl="0" algn="l">
              <a:spcBef>
                <a:spcPts val="0"/>
              </a:spcBef>
              <a:spcAft>
                <a:spcPts val="0"/>
              </a:spcAft>
              <a:buClr>
                <a:srgbClr val="D16349"/>
              </a:buClr>
              <a:buSzPts val="1190"/>
              <a:buFont typeface="Noto Sans Symbols"/>
              <a:buNone/>
            </a:pPr>
            <a:r>
              <a:t/>
            </a:r>
            <a:endParaRPr b="1">
              <a:solidFill>
                <a:srgbClr val="646B86"/>
              </a:solidFill>
            </a:endParaRPr>
          </a:p>
          <a:p>
            <a:pPr indent="-324485" lvl="0" marL="285750" rtl="0" algn="l">
              <a:spcBef>
                <a:spcPts val="280"/>
              </a:spcBef>
              <a:spcAft>
                <a:spcPts val="0"/>
              </a:spcAft>
              <a:buClr>
                <a:srgbClr val="D16349"/>
              </a:buClr>
              <a:buSzPts val="1800"/>
              <a:buFont typeface="Gill Sans"/>
              <a:buChar char="⮚"/>
            </a:pPr>
            <a:r>
              <a:rPr b="1" lang="en-US">
                <a:solidFill>
                  <a:srgbClr val="646B86"/>
                </a:solidFill>
              </a:rPr>
              <a:t>The British Empire also treacherously – but not unexpectedly – abandons the so-called princely states, the royal collaborators after 1857, to their fates, primarily to Dominion India.</a:t>
            </a:r>
            <a:endParaRPr b="1">
              <a:solidFill>
                <a:srgbClr val="646B86"/>
              </a:solidFill>
            </a:endParaRPr>
          </a:p>
          <a:p>
            <a:pPr indent="0" lvl="0" marL="457200" rtl="0" algn="l">
              <a:spcBef>
                <a:spcPts val="280"/>
              </a:spcBef>
              <a:spcAft>
                <a:spcPts val="0"/>
              </a:spcAft>
              <a:buClr>
                <a:schemeClr val="dk1"/>
              </a:buClr>
              <a:buSzPts val="1360"/>
              <a:buFont typeface="Arial"/>
              <a:buNone/>
            </a:pPr>
            <a:r>
              <a:t/>
            </a:r>
            <a:endParaRPr b="1">
              <a:solidFill>
                <a:srgbClr val="646B86"/>
              </a:solidFill>
            </a:endParaRPr>
          </a:p>
          <a:p>
            <a:pPr indent="-324485" lvl="0" marL="285750" rtl="0" algn="l">
              <a:spcBef>
                <a:spcPts val="280"/>
              </a:spcBef>
              <a:spcAft>
                <a:spcPts val="0"/>
              </a:spcAft>
              <a:buClr>
                <a:srgbClr val="D16349"/>
              </a:buClr>
              <a:buSzPts val="1800"/>
              <a:buFont typeface="Gill Sans"/>
              <a:buChar char="⮚"/>
            </a:pPr>
            <a:r>
              <a:rPr b="1" lang="en-US">
                <a:solidFill>
                  <a:srgbClr val="646B86"/>
                </a:solidFill>
              </a:rPr>
              <a:t>In the end, India and Pakistan do not become independent on 14/15 August 1947, but Dominion states until they promulgate their own constitutions.</a:t>
            </a:r>
            <a:endParaRPr b="1">
              <a:solidFill>
                <a:srgbClr val="646B86"/>
              </a:solidFill>
            </a:endParaRPr>
          </a:p>
          <a:p>
            <a:pPr indent="0" lvl="0" marL="457200" rtl="0" algn="l">
              <a:spcBef>
                <a:spcPts val="280"/>
              </a:spcBef>
              <a:spcAft>
                <a:spcPts val="0"/>
              </a:spcAft>
              <a:buClr>
                <a:schemeClr val="dk1"/>
              </a:buClr>
              <a:buSzPts val="1360"/>
              <a:buFont typeface="Arial"/>
              <a:buNone/>
            </a:pPr>
            <a:r>
              <a:t/>
            </a:r>
            <a:endParaRPr b="1">
              <a:solidFill>
                <a:srgbClr val="646B86"/>
              </a:solidFill>
            </a:endParaRPr>
          </a:p>
          <a:p>
            <a:pPr indent="-324485" lvl="0" marL="285750" rtl="0" algn="l">
              <a:spcBef>
                <a:spcPts val="280"/>
              </a:spcBef>
              <a:spcAft>
                <a:spcPts val="0"/>
              </a:spcAft>
              <a:buClr>
                <a:srgbClr val="D16349"/>
              </a:buClr>
              <a:buSzPts val="1800"/>
              <a:buFont typeface="Gill Sans"/>
              <a:buChar char="⮚"/>
            </a:pPr>
            <a:r>
              <a:rPr b="1" lang="en-US">
                <a:solidFill>
                  <a:srgbClr val="646B86"/>
                </a:solidFill>
              </a:rPr>
              <a:t>The economic, political, bureaucratic, and military systems of both remain tied to the colonial master. In the case of Dominion Pakistan, Jinnah quickly moves closer to the new paramount world power and successor to the Raj in the world-system – the United States of America, with all its implications</a:t>
            </a:r>
            <a:endParaRPr b="1"/>
          </a:p>
        </p:txBody>
      </p:sp>
      <p:pic>
        <p:nvPicPr>
          <p:cNvPr id="541" name="Google Shape;541;p55"/>
          <p:cNvPicPr preferRelativeResize="0"/>
          <p:nvPr/>
        </p:nvPicPr>
        <p:blipFill>
          <a:blip r:embed="rId3">
            <a:alphaModFix/>
          </a:blip>
          <a:stretch>
            <a:fillRect/>
          </a:stretch>
        </p:blipFill>
        <p:spPr>
          <a:xfrm>
            <a:off x="7798025" y="2180500"/>
            <a:ext cx="3326125" cy="3874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6"/>
          <p:cNvSpPr txBox="1"/>
          <p:nvPr>
            <p:ph type="title"/>
          </p:nvPr>
        </p:nvSpPr>
        <p:spPr>
          <a:xfrm>
            <a:off x="581192" y="8610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READINGS FROM LAND OF TWO RIVERS BY NITISH SENGUPTA </a:t>
            </a:r>
            <a:endParaRPr/>
          </a:p>
          <a:p>
            <a:pPr indent="0" lvl="0" marL="0" rtl="0" algn="l">
              <a:spcBef>
                <a:spcPts val="0"/>
              </a:spcBef>
              <a:spcAft>
                <a:spcPts val="0"/>
              </a:spcAft>
              <a:buClr>
                <a:schemeClr val="lt1"/>
              </a:buClr>
              <a:buSzPts val="2800"/>
              <a:buFont typeface="Gill Sans"/>
              <a:buNone/>
            </a:pPr>
            <a:r>
              <a:t/>
            </a:r>
            <a:endParaRPr/>
          </a:p>
        </p:txBody>
      </p:sp>
      <p:sp>
        <p:nvSpPr>
          <p:cNvPr id="547" name="Google Shape;547;p56"/>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05435" lvl="0" marL="305435" rtl="0" algn="l">
              <a:spcBef>
                <a:spcPts val="0"/>
              </a:spcBef>
              <a:spcAft>
                <a:spcPts val="0"/>
              </a:spcAft>
              <a:buSzPts val="1656"/>
              <a:buChar char="◼"/>
            </a:pPr>
            <a:r>
              <a:rPr lang="en-US"/>
              <a:t>OVER A DECADE OF HINDU-MUSLIM CAMARADERIE, PP. 330 – 348. </a:t>
            </a:r>
            <a:endParaRPr/>
          </a:p>
          <a:p>
            <a:pPr indent="-305435" lvl="0" marL="305435" rtl="0" algn="l">
              <a:spcBef>
                <a:spcPts val="960"/>
              </a:spcBef>
              <a:spcAft>
                <a:spcPts val="0"/>
              </a:spcAft>
              <a:buSzPts val="1656"/>
              <a:buChar char="◼"/>
            </a:pPr>
            <a:r>
              <a:rPr lang="en-US"/>
              <a:t>UNMAKING OF A NATION, PP. 367 – 388. </a:t>
            </a:r>
            <a:endParaRPr/>
          </a:p>
          <a:p>
            <a:pPr indent="-305435" lvl="0" marL="305435" rtl="0" algn="l">
              <a:spcBef>
                <a:spcPts val="960"/>
              </a:spcBef>
              <a:spcAft>
                <a:spcPts val="0"/>
              </a:spcAft>
              <a:buSzPts val="1656"/>
              <a:buChar char="◼"/>
            </a:pPr>
            <a:r>
              <a:rPr lang="en-US"/>
              <a:t>THE LAST HOUR OF UNITED BENGAL, PP. 450 – 487. </a:t>
            </a:r>
            <a:endParaRPr/>
          </a:p>
          <a:p>
            <a:pPr indent="-305435" lvl="0" marL="305435" rtl="0" algn="l">
              <a:spcBef>
                <a:spcPts val="960"/>
              </a:spcBef>
              <a:spcAft>
                <a:spcPts val="0"/>
              </a:spcAft>
              <a:buSzPts val="1656"/>
              <a:buChar char="◼"/>
            </a:pPr>
            <a:r>
              <a:rPr lang="en-US"/>
              <a:t>SECOND PARTITION OF BENGAL, PP. 486 – 496. </a:t>
            </a:r>
            <a:endParaRPr/>
          </a:p>
          <a:p>
            <a:pPr indent="-200279" lvl="0" marL="305435" rtl="0" algn="l">
              <a:spcBef>
                <a:spcPts val="960"/>
              </a:spcBef>
              <a:spcAft>
                <a:spcPts val="0"/>
              </a:spcAft>
              <a:buSzPts val="1656"/>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ph type="title"/>
          </p:nvPr>
        </p:nvSpPr>
        <p:spPr>
          <a:xfrm>
            <a:off x="581242" y="543256"/>
            <a:ext cx="11029500" cy="163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GOVERNMENT OF INDIA ACT OF 1919 (2/2)</a:t>
            </a:r>
            <a:endParaRPr/>
          </a:p>
          <a:p>
            <a:pPr indent="0" lvl="0" marL="0" rtl="0" algn="l">
              <a:spcBef>
                <a:spcPts val="0"/>
              </a:spcBef>
              <a:spcAft>
                <a:spcPts val="0"/>
              </a:spcAft>
              <a:buClr>
                <a:schemeClr val="lt1"/>
              </a:buClr>
              <a:buSzPts val="2800"/>
              <a:buFont typeface="Gill Sans"/>
              <a:buNone/>
            </a:pPr>
            <a:r>
              <a:t/>
            </a:r>
            <a:endParaRPr/>
          </a:p>
        </p:txBody>
      </p:sp>
      <p:sp>
        <p:nvSpPr>
          <p:cNvPr id="136" name="Google Shape;136;p6"/>
          <p:cNvSpPr txBox="1"/>
          <p:nvPr>
            <p:ph idx="1" type="body"/>
          </p:nvPr>
        </p:nvSpPr>
        <p:spPr>
          <a:xfrm>
            <a:off x="631050" y="2107800"/>
            <a:ext cx="6105600" cy="442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1900">
                <a:solidFill>
                  <a:srgbClr val="646B86"/>
                </a:solidFill>
              </a:rPr>
              <a:t>Under the act: </a:t>
            </a:r>
            <a:endParaRPr b="1" sz="1900">
              <a:solidFill>
                <a:srgbClr val="646B86"/>
              </a:solidFill>
            </a:endParaRPr>
          </a:p>
          <a:p>
            <a:pPr indent="-330835" lvl="0" marL="285750" rtl="0" algn="l">
              <a:spcBef>
                <a:spcPts val="280"/>
              </a:spcBef>
              <a:spcAft>
                <a:spcPts val="0"/>
              </a:spcAft>
              <a:buClr>
                <a:srgbClr val="D16349"/>
              </a:buClr>
              <a:buSzPts val="1900"/>
              <a:buFont typeface="Gill Sans"/>
              <a:buChar char="⮚"/>
            </a:pPr>
            <a:r>
              <a:rPr b="1" lang="en-US" sz="1900">
                <a:solidFill>
                  <a:srgbClr val="646B86"/>
                </a:solidFill>
              </a:rPr>
              <a:t>Elections will be allowed to colonial provincial legislatures </a:t>
            </a:r>
            <a:endParaRPr b="1" sz="1900">
              <a:solidFill>
                <a:srgbClr val="646B86"/>
              </a:solidFill>
            </a:endParaRPr>
          </a:p>
          <a:p>
            <a:pPr indent="-330835" lvl="0" marL="285750" rtl="0" algn="l">
              <a:spcBef>
                <a:spcPts val="280"/>
              </a:spcBef>
              <a:spcAft>
                <a:spcPts val="0"/>
              </a:spcAft>
              <a:buClr>
                <a:srgbClr val="D16349"/>
              </a:buClr>
              <a:buSzPts val="1900"/>
              <a:buFont typeface="Gill Sans"/>
              <a:buChar char="⮚"/>
            </a:pPr>
            <a:r>
              <a:rPr b="1" lang="en-US" sz="1900">
                <a:solidFill>
                  <a:srgbClr val="646B86"/>
                </a:solidFill>
              </a:rPr>
              <a:t>Limited franchise</a:t>
            </a:r>
            <a:endParaRPr b="1" sz="1900">
              <a:solidFill>
                <a:srgbClr val="646B86"/>
              </a:solidFill>
            </a:endParaRPr>
          </a:p>
          <a:p>
            <a:pPr indent="-330835" lvl="0" marL="285750" rtl="0" algn="l">
              <a:spcBef>
                <a:spcPts val="280"/>
              </a:spcBef>
              <a:spcAft>
                <a:spcPts val="0"/>
              </a:spcAft>
              <a:buClr>
                <a:srgbClr val="D16349"/>
              </a:buClr>
              <a:buSzPts val="1900"/>
              <a:buFont typeface="Gill Sans"/>
              <a:buChar char="⮚"/>
            </a:pPr>
            <a:r>
              <a:rPr b="1" lang="en-US" sz="1900">
                <a:solidFill>
                  <a:srgbClr val="646B86"/>
                </a:solidFill>
              </a:rPr>
              <a:t>System of ‘dyarchy’; </a:t>
            </a:r>
            <a:r>
              <a:rPr b="1" i="1" lang="en-US" sz="1900">
                <a:solidFill>
                  <a:srgbClr val="646B86"/>
                </a:solidFill>
              </a:rPr>
              <a:t>Raj </a:t>
            </a:r>
            <a:r>
              <a:rPr b="1" lang="en-US" sz="1900">
                <a:solidFill>
                  <a:srgbClr val="646B86"/>
                </a:solidFill>
              </a:rPr>
              <a:t>provincial governors will share minor portfolios </a:t>
            </a:r>
            <a:endParaRPr b="1" sz="1900">
              <a:solidFill>
                <a:srgbClr val="646B86"/>
              </a:solidFill>
            </a:endParaRPr>
          </a:p>
          <a:p>
            <a:pPr indent="-330835" lvl="0" marL="285750" rtl="0" algn="l">
              <a:spcBef>
                <a:spcPts val="280"/>
              </a:spcBef>
              <a:spcAft>
                <a:spcPts val="0"/>
              </a:spcAft>
              <a:buClr>
                <a:srgbClr val="D16349"/>
              </a:buClr>
              <a:buSzPts val="1900"/>
              <a:buFont typeface="Gill Sans"/>
              <a:buChar char="⮚"/>
            </a:pPr>
            <a:r>
              <a:rPr b="1" lang="en-US" sz="1900">
                <a:solidFill>
                  <a:srgbClr val="646B86"/>
                </a:solidFill>
              </a:rPr>
              <a:t>Subcontinental peoples will also be allowed to run for municipal elections </a:t>
            </a:r>
            <a:endParaRPr b="1" sz="1900">
              <a:solidFill>
                <a:srgbClr val="646B86"/>
              </a:solidFill>
            </a:endParaRPr>
          </a:p>
          <a:p>
            <a:pPr indent="-330835" lvl="0" marL="285750" rtl="0" algn="l">
              <a:spcBef>
                <a:spcPts val="280"/>
              </a:spcBef>
              <a:spcAft>
                <a:spcPts val="0"/>
              </a:spcAft>
              <a:buClr>
                <a:srgbClr val="D16349"/>
              </a:buClr>
              <a:buSzPts val="1900"/>
              <a:buFont typeface="Gill Sans"/>
              <a:buChar char="⮚"/>
            </a:pPr>
            <a:r>
              <a:rPr b="1" lang="en-US" sz="1900">
                <a:solidFill>
                  <a:srgbClr val="646B86"/>
                </a:solidFill>
              </a:rPr>
              <a:t>Chittaranjan Das becomes the mayor of Calcutta; committed to expanding muslim participation in all spheres of bengali life </a:t>
            </a:r>
            <a:endParaRPr b="1" sz="1900">
              <a:solidFill>
                <a:srgbClr val="646B86"/>
              </a:solidFill>
            </a:endParaRPr>
          </a:p>
          <a:p>
            <a:pPr indent="-330835" lvl="0" marL="285750" rtl="0" algn="l">
              <a:spcBef>
                <a:spcPts val="280"/>
              </a:spcBef>
              <a:spcAft>
                <a:spcPts val="0"/>
              </a:spcAft>
              <a:buClr>
                <a:srgbClr val="D16349"/>
              </a:buClr>
              <a:buSzPts val="1900"/>
              <a:buFont typeface="Gill Sans"/>
              <a:buChar char="⮚"/>
            </a:pPr>
            <a:r>
              <a:rPr b="1" lang="en-US" sz="1900">
                <a:solidFill>
                  <a:srgbClr val="646B86"/>
                </a:solidFill>
              </a:rPr>
              <a:t>Appoints H.S. Suhrawardy as deputy major and starting his career in politics </a:t>
            </a:r>
            <a:endParaRPr b="1" sz="1900">
              <a:solidFill>
                <a:srgbClr val="646B86"/>
              </a:solidFill>
            </a:endParaRPr>
          </a:p>
          <a:p>
            <a:pPr indent="-330835" lvl="0" marL="285750" rtl="0" algn="l">
              <a:spcBef>
                <a:spcPts val="280"/>
              </a:spcBef>
              <a:spcAft>
                <a:spcPts val="0"/>
              </a:spcAft>
              <a:buClr>
                <a:srgbClr val="D16349"/>
              </a:buClr>
              <a:buSzPts val="1900"/>
              <a:buFont typeface="Gill Sans"/>
              <a:buChar char="⮚"/>
            </a:pPr>
            <a:r>
              <a:rPr b="1" lang="en-US" sz="1900">
                <a:solidFill>
                  <a:srgbClr val="646B86"/>
                </a:solidFill>
              </a:rPr>
              <a:t>Appoints 27 year old Subhas Chandra Bose as chief executive officer </a:t>
            </a:r>
            <a:endParaRPr b="1" sz="1900"/>
          </a:p>
        </p:txBody>
      </p:sp>
      <p:pic>
        <p:nvPicPr>
          <p:cNvPr id="137" name="Google Shape;137;p6"/>
          <p:cNvPicPr preferRelativeResize="0"/>
          <p:nvPr/>
        </p:nvPicPr>
        <p:blipFill>
          <a:blip r:embed="rId3">
            <a:alphaModFix/>
          </a:blip>
          <a:stretch>
            <a:fillRect/>
          </a:stretch>
        </p:blipFill>
        <p:spPr>
          <a:xfrm>
            <a:off x="7780400" y="1901525"/>
            <a:ext cx="3492100" cy="456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7"/>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0" y="638175"/>
            <a:ext cx="12191999" cy="62198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erson wearing glasses and a white shirt&#10;&#10;Description automatically generated" id="147" name="Google Shape;147;p7"/>
          <p:cNvPicPr preferRelativeResize="0"/>
          <p:nvPr>
            <p:ph idx="1" type="body"/>
          </p:nvPr>
        </p:nvPicPr>
        <p:blipFill rotWithShape="1">
          <a:blip r:embed="rId3">
            <a:alphaModFix/>
          </a:blip>
          <a:srcRect b="0" l="0" r="0" t="0"/>
          <a:stretch/>
        </p:blipFill>
        <p:spPr>
          <a:xfrm>
            <a:off x="898614" y="873880"/>
            <a:ext cx="6508686" cy="4868615"/>
          </a:xfrm>
          <a:prstGeom prst="rect">
            <a:avLst/>
          </a:prstGeom>
          <a:noFill/>
          <a:ln>
            <a:noFill/>
          </a:ln>
        </p:spPr>
      </p:pic>
      <p:sp>
        <p:nvSpPr>
          <p:cNvPr id="148" name="Google Shape;148;p7"/>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txBox="1"/>
          <p:nvPr>
            <p:ph type="title"/>
          </p:nvPr>
        </p:nvSpPr>
        <p:spPr>
          <a:xfrm>
            <a:off x="8067675" y="749333"/>
            <a:ext cx="3647675" cy="54418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1600"/>
              <a:buFont typeface="Gill Sans"/>
              <a:buNone/>
            </a:pPr>
            <a:r>
              <a:rPr lang="en-US" sz="1600">
                <a:solidFill>
                  <a:srgbClr val="FFFFFF"/>
                </a:solidFill>
              </a:rPr>
              <a:t>CHITTARANJAN DAS CAME OF AGE DURING THE BENGAL/INDIAN RENAISSANCE. POET, WRITER AND LAWYER, HE BECAME INVOLVED IN ANTI-COLONIAL POLITICS IN 1910 WHEN HE REPRESENTED NEW ERA DEFENDANTS. TREMENDOUSLY POPULAR MASS INDIAN LEADER, KNOWN AFFECTIONATELY AS  ‘DESHBANDHU’ (‘FRIEND OF THE COUNTRY’) AND THE ‘UNCROWNED KING’ OF BENGAL, HELD THE UNCONDITIONAL RESPECT AND TRUST OF HINDU AND MUSLIM ALIKE. HIS DEATH IN 1925 WAS A SHATTERING BLOW FOR INTER-RELIGIOUS HARMONY IN BENGAL</a:t>
            </a:r>
            <a:br>
              <a:rPr lang="en-US" sz="1600">
                <a:solidFill>
                  <a:srgbClr val="FFFFFF"/>
                </a:solidFill>
              </a:rPr>
            </a:br>
            <a:r>
              <a:rPr lang="en-US" sz="1600">
                <a:solidFill>
                  <a:srgbClr val="FFFFFF"/>
                </a:solidFill>
              </a:rPr>
              <a:t>AND THE SUBCONTINENT</a:t>
            </a:r>
            <a:r>
              <a:rPr lang="en-US" sz="2500">
                <a:solidFill>
                  <a:srgbClr val="FFFFFF"/>
                </a:solidFill>
              </a:rPr>
              <a:t>. </a:t>
            </a:r>
            <a:endParaRPr/>
          </a:p>
        </p:txBody>
      </p:sp>
      <p:pic>
        <p:nvPicPr>
          <p:cNvPr descr="A black background with blue text&#10;&#10;Description automatically generated" id="150" name="Google Shape;150;p7"/>
          <p:cNvPicPr preferRelativeResize="0"/>
          <p:nvPr/>
        </p:nvPicPr>
        <p:blipFill rotWithShape="1">
          <a:blip r:embed="rId4">
            <a:alphaModFix/>
          </a:blip>
          <a:srcRect b="0" l="0" r="0" t="0"/>
          <a:stretch/>
        </p:blipFill>
        <p:spPr>
          <a:xfrm>
            <a:off x="1905000" y="5943600"/>
            <a:ext cx="4191000" cy="895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erson wearing glasses and a hat&#10;&#10;Description automatically generated" id="160" name="Google Shape;160;p8"/>
          <p:cNvPicPr preferRelativeResize="0"/>
          <p:nvPr>
            <p:ph idx="1" type="body"/>
          </p:nvPr>
        </p:nvPicPr>
        <p:blipFill rotWithShape="1">
          <a:blip r:embed="rId3">
            <a:alphaModFix/>
          </a:blip>
          <a:srcRect b="-1" l="3904" r="0" t="0"/>
          <a:stretch/>
        </p:blipFill>
        <p:spPr>
          <a:xfrm>
            <a:off x="823606" y="723899"/>
            <a:ext cx="6658060" cy="5040592"/>
          </a:xfrm>
          <a:prstGeom prst="rect">
            <a:avLst/>
          </a:prstGeom>
          <a:noFill/>
          <a:ln>
            <a:noFill/>
          </a:ln>
        </p:spPr>
      </p:pic>
      <p:sp>
        <p:nvSpPr>
          <p:cNvPr id="161" name="Google Shape;161;p8"/>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txBox="1"/>
          <p:nvPr>
            <p:ph type="title"/>
          </p:nvPr>
        </p:nvSpPr>
        <p:spPr>
          <a:xfrm>
            <a:off x="8296275" y="1419225"/>
            <a:ext cx="3081576" cy="4576116"/>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FFFFFF"/>
              </a:buClr>
              <a:buSzPts val="1600"/>
              <a:buFont typeface="Gill Sans"/>
              <a:buNone/>
            </a:pPr>
            <a:r>
              <a:rPr lang="en-US" sz="1600">
                <a:solidFill>
                  <a:srgbClr val="FFFFFF"/>
                </a:solidFill>
              </a:rPr>
              <a:t>A BRILLIANT STUDENT OF PHILOSOPHY AT CAMBRIDGE UNIVERSITY, SUBHAS CHANDRA BOSE WAS THE FIRST INDIAN TO RESIGN VOLUNTARILY FROM THE FORMIDABLE RAJ BUREAUCRACY – THE SO-CALLED ‘BRITISH INDIAN CIVIL SERVICE’ – IN 1921. </a:t>
            </a:r>
            <a:endParaRPr sz="1600"/>
          </a:p>
          <a:p>
            <a:pPr indent="0" lvl="0" marL="0" rtl="0" algn="l">
              <a:spcBef>
                <a:spcPts val="0"/>
              </a:spcBef>
              <a:spcAft>
                <a:spcPts val="0"/>
              </a:spcAft>
              <a:buClr>
                <a:srgbClr val="FFFFFF"/>
              </a:buClr>
              <a:buSzPts val="1600"/>
              <a:buFont typeface="Gill Sans"/>
              <a:buNone/>
            </a:pPr>
            <a:r>
              <a:rPr lang="en-US" sz="1600">
                <a:solidFill>
                  <a:srgbClr val="FFFFFF"/>
                </a:solidFill>
              </a:rPr>
              <a:t>IMPRISONED ELEVEN TIMES BY THE RAJ FOR ANTI-COLONIAL ACTIVITIES AND AS EARLY AS THE 1930S WAS SECRETLY ACKNOWLEDGED BY LONDON AS THE ONE “IMPLACABLE FOE OF BRITISH RULE” IN THE SUBCONTINENT.</a:t>
            </a:r>
            <a:endParaRPr sz="1600"/>
          </a:p>
          <a:p>
            <a:pPr indent="0" lvl="0" marL="0" rtl="0" algn="l">
              <a:spcBef>
                <a:spcPts val="0"/>
              </a:spcBef>
              <a:spcAft>
                <a:spcPts val="0"/>
              </a:spcAft>
              <a:buClr>
                <a:schemeClr val="lt1"/>
              </a:buClr>
              <a:buSzPts val="3600"/>
              <a:buFont typeface="Gill Sans"/>
              <a:buNone/>
            </a:pPr>
            <a:r>
              <a:t/>
            </a:r>
            <a:endParaRPr sz="3600">
              <a:solidFill>
                <a:srgbClr val="FFFFFF"/>
              </a:solidFill>
            </a:endParaRPr>
          </a:p>
        </p:txBody>
      </p:sp>
      <p:grpSp>
        <p:nvGrpSpPr>
          <p:cNvPr id="163" name="Google Shape;163;p8"/>
          <p:cNvGrpSpPr/>
          <p:nvPr/>
        </p:nvGrpSpPr>
        <p:grpSpPr>
          <a:xfrm>
            <a:off x="446534" y="453643"/>
            <a:ext cx="11298933" cy="98554"/>
            <a:chOff x="446534" y="453643"/>
            <a:chExt cx="11298933" cy="98554"/>
          </a:xfrm>
        </p:grpSpPr>
        <p:sp>
          <p:nvSpPr>
            <p:cNvPr id="164" name="Google Shape;164;p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A black background with blue text&#10;&#10;Description automatically generated" id="167" name="Google Shape;167;p8"/>
          <p:cNvPicPr preferRelativeResize="0"/>
          <p:nvPr/>
        </p:nvPicPr>
        <p:blipFill rotWithShape="1">
          <a:blip r:embed="rId4">
            <a:alphaModFix/>
          </a:blip>
          <a:srcRect b="0" l="0" r="0" t="0"/>
          <a:stretch/>
        </p:blipFill>
        <p:spPr>
          <a:xfrm>
            <a:off x="2047875" y="5762625"/>
            <a:ext cx="4029075" cy="800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2024-11-05T06:13:29Z</dcterms:created>
</cp:coreProperties>
</file>